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65" r:id="rId2"/>
    <p:sldId id="288" r:id="rId3"/>
    <p:sldId id="289" r:id="rId4"/>
    <p:sldId id="256" r:id="rId5"/>
    <p:sldId id="266" r:id="rId6"/>
    <p:sldId id="267" r:id="rId7"/>
    <p:sldId id="268" r:id="rId8"/>
    <p:sldId id="259" r:id="rId9"/>
    <p:sldId id="257" r:id="rId10"/>
    <p:sldId id="291" r:id="rId11"/>
    <p:sldId id="290" r:id="rId12"/>
    <p:sldId id="294" r:id="rId13"/>
    <p:sldId id="297" r:id="rId14"/>
    <p:sldId id="296" r:id="rId15"/>
    <p:sldId id="298" r:id="rId16"/>
    <p:sldId id="269" r:id="rId17"/>
    <p:sldId id="270" r:id="rId18"/>
    <p:sldId id="271" r:id="rId19"/>
    <p:sldId id="272" r:id="rId20"/>
    <p:sldId id="273" r:id="rId21"/>
    <p:sldId id="274" r:id="rId22"/>
    <p:sldId id="275" r:id="rId23"/>
    <p:sldId id="276" r:id="rId24"/>
    <p:sldId id="277" r:id="rId25"/>
    <p:sldId id="299" r:id="rId26"/>
    <p:sldId id="300" r:id="rId27"/>
  </p:sldIdLst>
  <p:sldSz cx="9144000" cy="5143500" type="screen16x9"/>
  <p:notesSz cx="9874250" cy="67976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2" autoAdjust="0"/>
    <p:restoredTop sz="94660"/>
  </p:normalViewPr>
  <p:slideViewPr>
    <p:cSldViewPr>
      <p:cViewPr>
        <p:scale>
          <a:sx n="137" d="100"/>
          <a:sy n="137" d="100"/>
        </p:scale>
        <p:origin x="-72" y="-7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4279918" cy="339884"/>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sz="quarter" idx="1"/>
          </p:nvPr>
        </p:nvSpPr>
        <p:spPr>
          <a:xfrm>
            <a:off x="5592028" y="1"/>
            <a:ext cx="4279918" cy="339884"/>
          </a:xfrm>
          <a:prstGeom prst="rect">
            <a:avLst/>
          </a:prstGeom>
        </p:spPr>
        <p:txBody>
          <a:bodyPr vert="horz" lIns="91440" tIns="45720" rIns="91440" bIns="45720" rtlCol="0"/>
          <a:lstStyle>
            <a:lvl1pPr algn="r">
              <a:defRPr sz="1200"/>
            </a:lvl1pPr>
          </a:lstStyle>
          <a:p>
            <a:fld id="{599C86CE-BB0B-45D2-BB1C-1CB0CAA29B56}" type="datetimeFigureOut">
              <a:rPr lang="en-US" smtClean="0"/>
              <a:t>9/19/2013</a:t>
            </a:fld>
            <a:endParaRPr lang="en-US"/>
          </a:p>
        </p:txBody>
      </p:sp>
      <p:sp>
        <p:nvSpPr>
          <p:cNvPr id="4" name="Fußzeilenplatzhalter 3"/>
          <p:cNvSpPr>
            <a:spLocks noGrp="1"/>
          </p:cNvSpPr>
          <p:nvPr>
            <p:ph type="ftr" sz="quarter" idx="2"/>
          </p:nvPr>
        </p:nvSpPr>
        <p:spPr>
          <a:xfrm>
            <a:off x="1" y="6456700"/>
            <a:ext cx="4279918" cy="339884"/>
          </a:xfrm>
          <a:prstGeom prst="rect">
            <a:avLst/>
          </a:prstGeom>
        </p:spPr>
        <p:txBody>
          <a:bodyPr vert="horz" lIns="91440" tIns="45720" rIns="91440" bIns="45720" rtlCol="0" anchor="b"/>
          <a:lstStyle>
            <a:lvl1pPr algn="l">
              <a:defRPr sz="1200"/>
            </a:lvl1pPr>
          </a:lstStyle>
          <a:p>
            <a:endParaRPr lang="en-US"/>
          </a:p>
        </p:txBody>
      </p:sp>
      <p:sp>
        <p:nvSpPr>
          <p:cNvPr id="5" name="Foliennummernplatzhalter 4"/>
          <p:cNvSpPr>
            <a:spLocks noGrp="1"/>
          </p:cNvSpPr>
          <p:nvPr>
            <p:ph type="sldNum" sz="quarter" idx="3"/>
          </p:nvPr>
        </p:nvSpPr>
        <p:spPr>
          <a:xfrm>
            <a:off x="5592028" y="6456700"/>
            <a:ext cx="4279918" cy="339884"/>
          </a:xfrm>
          <a:prstGeom prst="rect">
            <a:avLst/>
          </a:prstGeom>
        </p:spPr>
        <p:txBody>
          <a:bodyPr vert="horz" lIns="91440" tIns="45720" rIns="91440" bIns="45720" rtlCol="0" anchor="b"/>
          <a:lstStyle>
            <a:lvl1pPr algn="r">
              <a:defRPr sz="1200"/>
            </a:lvl1pPr>
          </a:lstStyle>
          <a:p>
            <a:fld id="{DAEA1AB5-BAA0-4309-9402-0D67F49D3EF4}" type="slidenum">
              <a:rPr lang="en-US" smtClean="0"/>
              <a:t>‹Nr.›</a:t>
            </a:fld>
            <a:endParaRPr lang="en-US"/>
          </a:p>
        </p:txBody>
      </p:sp>
    </p:spTree>
    <p:extLst>
      <p:ext uri="{BB962C8B-B14F-4D97-AF65-F5344CB8AC3E}">
        <p14:creationId xmlns:p14="http://schemas.microsoft.com/office/powerpoint/2010/main" val="3348145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4278842" cy="339884"/>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5593124" y="1"/>
            <a:ext cx="4278842" cy="339884"/>
          </a:xfrm>
          <a:prstGeom prst="rect">
            <a:avLst/>
          </a:prstGeom>
        </p:spPr>
        <p:txBody>
          <a:bodyPr vert="horz" lIns="91440" tIns="45720" rIns="91440" bIns="45720" rtlCol="0"/>
          <a:lstStyle>
            <a:lvl1pPr algn="r">
              <a:defRPr sz="1200"/>
            </a:lvl1pPr>
          </a:lstStyle>
          <a:p>
            <a:fld id="{5C9978E7-0C35-4336-9301-CDE80D3C3C63}" type="datetimeFigureOut">
              <a:rPr lang="en-US" smtClean="0"/>
              <a:t>9/19/2013</a:t>
            </a:fld>
            <a:endParaRPr lang="en-US"/>
          </a:p>
        </p:txBody>
      </p:sp>
      <p:sp>
        <p:nvSpPr>
          <p:cNvPr id="4" name="Folienbildplatzhalter 3"/>
          <p:cNvSpPr>
            <a:spLocks noGrp="1" noRot="1" noChangeAspect="1"/>
          </p:cNvSpPr>
          <p:nvPr>
            <p:ph type="sldImg" idx="2"/>
          </p:nvPr>
        </p:nvSpPr>
        <p:spPr>
          <a:xfrm>
            <a:off x="2674938" y="511175"/>
            <a:ext cx="4524375" cy="254635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987426" y="3228897"/>
            <a:ext cx="7899399" cy="3058954"/>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6456612"/>
            <a:ext cx="4278842" cy="339884"/>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5593124" y="6456612"/>
            <a:ext cx="4278842" cy="339884"/>
          </a:xfrm>
          <a:prstGeom prst="rect">
            <a:avLst/>
          </a:prstGeom>
        </p:spPr>
        <p:txBody>
          <a:bodyPr vert="horz" lIns="91440" tIns="45720" rIns="91440" bIns="45720" rtlCol="0" anchor="b"/>
          <a:lstStyle>
            <a:lvl1pPr algn="r">
              <a:defRPr sz="1200"/>
            </a:lvl1pPr>
          </a:lstStyle>
          <a:p>
            <a:fld id="{401CBF5C-9E0E-4CE4-946E-49677B11BA84}" type="slidenum">
              <a:rPr lang="en-US" smtClean="0"/>
              <a:t>‹Nr.›</a:t>
            </a:fld>
            <a:endParaRPr lang="en-US"/>
          </a:p>
        </p:txBody>
      </p:sp>
    </p:spTree>
    <p:extLst>
      <p:ext uri="{BB962C8B-B14F-4D97-AF65-F5344CB8AC3E}">
        <p14:creationId xmlns:p14="http://schemas.microsoft.com/office/powerpoint/2010/main" val="1625139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5592029" y="6456379"/>
            <a:ext cx="4279918" cy="34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8B76A3E-A742-4F7B-A28B-50F34EB1DE09}" type="slidenum">
              <a:rPr lang="de-CH" sz="1200">
                <a:solidFill>
                  <a:srgbClr val="000000"/>
                </a:solidFill>
                <a:cs typeface="Arial" charset="0"/>
              </a:rPr>
              <a:pPr algn="r" eaLnBrk="1" hangingPunct="1"/>
              <a:t>3</a:t>
            </a:fld>
            <a:endParaRPr lang="de-CH" sz="1200">
              <a:solidFill>
                <a:srgbClr val="000000"/>
              </a:solidFill>
              <a:cs typeface="Arial" charset="0"/>
            </a:endParaRPr>
          </a:p>
        </p:txBody>
      </p:sp>
      <p:sp>
        <p:nvSpPr>
          <p:cNvPr id="22531" name="Rectangle 7"/>
          <p:cNvSpPr txBox="1">
            <a:spLocks noGrp="1" noChangeArrowheads="1"/>
          </p:cNvSpPr>
          <p:nvPr/>
        </p:nvSpPr>
        <p:spPr bwMode="auto">
          <a:xfrm>
            <a:off x="5592029" y="6456379"/>
            <a:ext cx="4279918" cy="34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5" tIns="46557" rIns="93115" bIns="46557"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algn="r" eaLnBrk="1" hangingPunct="1"/>
            <a:fld id="{CF5575F2-8C31-4A55-B4E6-16C17F53B90B}" type="slidenum">
              <a:rPr lang="de-CH" sz="1200">
                <a:solidFill>
                  <a:srgbClr val="000000"/>
                </a:solidFill>
                <a:latin typeface="Calibri" pitchFamily="34" charset="0"/>
                <a:cs typeface="Arial" charset="0"/>
              </a:rPr>
              <a:pPr algn="r" eaLnBrk="1" hangingPunct="1"/>
              <a:t>3</a:t>
            </a:fld>
            <a:endParaRPr lang="de-CH" sz="1200">
              <a:solidFill>
                <a:srgbClr val="000000"/>
              </a:solidFill>
              <a:latin typeface="Calibri" pitchFamily="34" charset="0"/>
              <a:cs typeface="Arial" charset="0"/>
            </a:endParaRPr>
          </a:p>
        </p:txBody>
      </p:sp>
      <p:sp>
        <p:nvSpPr>
          <p:cNvPr id="22532" name="Folienbildplatzhalter 1"/>
          <p:cNvSpPr>
            <a:spLocks noGrp="1" noRot="1" noChangeAspect="1" noTextEdit="1"/>
          </p:cNvSpPr>
          <p:nvPr>
            <p:ph type="sldImg"/>
          </p:nvPr>
        </p:nvSpPr>
        <p:spPr>
          <a:ln/>
        </p:spPr>
      </p:sp>
      <p:sp>
        <p:nvSpPr>
          <p:cNvPr id="22533" name="Notizenplatzhalter 2"/>
          <p:cNvSpPr>
            <a:spLocks noGrp="1"/>
          </p:cNvSpPr>
          <p:nvPr>
            <p:ph type="body" idx="1"/>
          </p:nvPr>
        </p:nvSpPr>
        <p:spPr>
          <a:xfrm>
            <a:off x="1316722" y="3229278"/>
            <a:ext cx="7240809" cy="30586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72" tIns="46785" rIns="93572" bIns="46785"/>
          <a:lstStyle/>
          <a:p>
            <a:pPr eaLnBrk="1" hangingPunct="1">
              <a:spcBef>
                <a:spcPct val="0"/>
              </a:spcBef>
            </a:pPr>
            <a:endParaRPr lang="de-CH" smtClean="0"/>
          </a:p>
        </p:txBody>
      </p:sp>
      <p:sp>
        <p:nvSpPr>
          <p:cNvPr id="22534" name="Foliennummernplatzhalter 3"/>
          <p:cNvSpPr txBox="1">
            <a:spLocks noGrp="1"/>
          </p:cNvSpPr>
          <p:nvPr/>
        </p:nvSpPr>
        <p:spPr bwMode="auto">
          <a:xfrm>
            <a:off x="5596640" y="6458553"/>
            <a:ext cx="4277612" cy="33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72" tIns="46785" rIns="93572" bIns="46785" anchor="b"/>
          <a:lstStyle>
            <a:lvl1pPr defTabSz="936625" eaLnBrk="0" hangingPunct="0">
              <a:defRPr>
                <a:solidFill>
                  <a:schemeClr val="tx1"/>
                </a:solidFill>
                <a:latin typeface="Arial" charset="0"/>
              </a:defRPr>
            </a:lvl1pPr>
            <a:lvl2pPr marL="742950" indent="-285750" defTabSz="936625" eaLnBrk="0" hangingPunct="0">
              <a:defRPr>
                <a:solidFill>
                  <a:schemeClr val="tx1"/>
                </a:solidFill>
                <a:latin typeface="Arial" charset="0"/>
              </a:defRPr>
            </a:lvl2pPr>
            <a:lvl3pPr marL="1143000" indent="-228600" defTabSz="936625" eaLnBrk="0" hangingPunct="0">
              <a:defRPr>
                <a:solidFill>
                  <a:schemeClr val="tx1"/>
                </a:solidFill>
                <a:latin typeface="Arial" charset="0"/>
              </a:defRPr>
            </a:lvl3pPr>
            <a:lvl4pPr marL="1600200" indent="-228600" defTabSz="936625" eaLnBrk="0" hangingPunct="0">
              <a:defRPr>
                <a:solidFill>
                  <a:schemeClr val="tx1"/>
                </a:solidFill>
                <a:latin typeface="Arial" charset="0"/>
              </a:defRPr>
            </a:lvl4pPr>
            <a:lvl5pPr marL="2057400" indent="-228600" defTabSz="936625" eaLnBrk="0" hangingPunct="0">
              <a:defRPr>
                <a:solidFill>
                  <a:schemeClr val="tx1"/>
                </a:solidFill>
                <a:latin typeface="Arial" charset="0"/>
              </a:defRPr>
            </a:lvl5pPr>
            <a:lvl6pPr marL="2514600" indent="-228600" defTabSz="936625" eaLnBrk="0" fontAlgn="base" hangingPunct="0">
              <a:spcBef>
                <a:spcPct val="0"/>
              </a:spcBef>
              <a:spcAft>
                <a:spcPct val="0"/>
              </a:spcAft>
              <a:defRPr>
                <a:solidFill>
                  <a:schemeClr val="tx1"/>
                </a:solidFill>
                <a:latin typeface="Arial" charset="0"/>
              </a:defRPr>
            </a:lvl6pPr>
            <a:lvl7pPr marL="2971800" indent="-228600" defTabSz="936625" eaLnBrk="0" fontAlgn="base" hangingPunct="0">
              <a:spcBef>
                <a:spcPct val="0"/>
              </a:spcBef>
              <a:spcAft>
                <a:spcPct val="0"/>
              </a:spcAft>
              <a:defRPr>
                <a:solidFill>
                  <a:schemeClr val="tx1"/>
                </a:solidFill>
                <a:latin typeface="Arial" charset="0"/>
              </a:defRPr>
            </a:lvl7pPr>
            <a:lvl8pPr marL="3429000" indent="-228600" defTabSz="936625" eaLnBrk="0" fontAlgn="base" hangingPunct="0">
              <a:spcBef>
                <a:spcPct val="0"/>
              </a:spcBef>
              <a:spcAft>
                <a:spcPct val="0"/>
              </a:spcAft>
              <a:defRPr>
                <a:solidFill>
                  <a:schemeClr val="tx1"/>
                </a:solidFill>
                <a:latin typeface="Arial" charset="0"/>
              </a:defRPr>
            </a:lvl8pPr>
            <a:lvl9pPr marL="3886200" indent="-228600" defTabSz="936625" eaLnBrk="0" fontAlgn="base" hangingPunct="0">
              <a:spcBef>
                <a:spcPct val="0"/>
              </a:spcBef>
              <a:spcAft>
                <a:spcPct val="0"/>
              </a:spcAft>
              <a:defRPr>
                <a:solidFill>
                  <a:schemeClr val="tx1"/>
                </a:solidFill>
                <a:latin typeface="Arial" charset="0"/>
              </a:defRPr>
            </a:lvl9pPr>
          </a:lstStyle>
          <a:p>
            <a:pPr algn="r"/>
            <a:fld id="{04610666-FCC3-437E-895C-CDD09937B8D5}" type="slidenum">
              <a:rPr lang="de-DE" sz="1200">
                <a:solidFill>
                  <a:srgbClr val="000000"/>
                </a:solidFill>
                <a:latin typeface="Calibri" pitchFamily="34" charset="0"/>
                <a:cs typeface="Arial" charset="0"/>
              </a:rPr>
              <a:pPr algn="r"/>
              <a:t>3</a:t>
            </a:fld>
            <a:endParaRPr lang="de-DE" sz="1200">
              <a:solidFill>
                <a:srgbClr val="000000"/>
              </a:solidFill>
              <a:latin typeface="Calibri" pitchFamily="34"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1BA50D42-C9CD-4801-B293-61D1F53EC57E}" type="datetimeFigureOut">
              <a:rPr lang="de-DE" smtClean="0"/>
              <a:t>19.09.2013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BA50D42-C9CD-4801-B293-61D1F53EC57E}" type="datetimeFigureOut">
              <a:rPr lang="de-DE" smtClean="0"/>
              <a:t>19.09.2013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05979"/>
            <a:ext cx="2057400" cy="4388644"/>
          </a:xfrm>
        </p:spPr>
        <p:txBody>
          <a:bodyPr vert="eaVert"/>
          <a:lstStyle/>
          <a:p>
            <a:r>
              <a:rPr lang="de-DE" smtClean="0"/>
              <a:t>Titel durch Klicken hinzufügen</a:t>
            </a:r>
            <a:endParaRPr lang="de-DE"/>
          </a:p>
        </p:txBody>
      </p:sp>
      <p:sp>
        <p:nvSpPr>
          <p:cNvPr id="3" name="Vertikaler Textplatzhalter 2"/>
          <p:cNvSpPr>
            <a:spLocks noGrp="1"/>
          </p:cNvSpPr>
          <p:nvPr>
            <p:ph type="body" orient="vert" idx="1"/>
          </p:nvPr>
        </p:nvSpPr>
        <p:spPr>
          <a:xfrm>
            <a:off x="457200" y="205979"/>
            <a:ext cx="6019800" cy="4388644"/>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BA50D42-C9CD-4801-B293-61D1F53EC57E}" type="datetimeFigureOut">
              <a:rPr lang="de-DE" smtClean="0"/>
              <a:t>19.09.2013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BA50D42-C9CD-4801-B293-61D1F53EC57E}" type="datetimeFigureOut">
              <a:rPr lang="de-DE" smtClean="0"/>
              <a:t>19.09.2013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1BA50D42-C9CD-4801-B293-61D1F53EC57E}" type="datetimeFigureOut">
              <a:rPr lang="de-DE" smtClean="0"/>
              <a:t>19.09.2013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1BA50D42-C9CD-4801-B293-61D1F53EC57E}" type="datetimeFigureOut">
              <a:rPr lang="de-DE" smtClean="0"/>
              <a:t>19.09.2013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1BA50D42-C9CD-4801-B293-61D1F53EC57E}" type="datetimeFigureOut">
              <a:rPr lang="de-DE" smtClean="0"/>
              <a:t>19.09.2013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1BA50D42-C9CD-4801-B293-61D1F53EC57E}" type="datetimeFigureOut">
              <a:rPr lang="de-DE" smtClean="0"/>
              <a:t>19.09.2013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BA50D42-C9CD-4801-B293-61D1F53EC57E}" type="datetimeFigureOut">
              <a:rPr lang="de-DE" smtClean="0"/>
              <a:t>19.09.2013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1BA50D42-C9CD-4801-B293-61D1F53EC57E}" type="datetimeFigureOut">
              <a:rPr lang="de-DE" smtClean="0"/>
              <a:t>19.09.2013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1BA50D42-C9CD-4801-B293-61D1F53EC57E}" type="datetimeFigureOut">
              <a:rPr lang="de-DE" smtClean="0"/>
              <a:t>19.09.2013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BA50D42-C9CD-4801-B293-61D1F53EC57E}" type="datetimeFigureOut">
              <a:rPr lang="de-DE" smtClean="0"/>
              <a:t>19.09.2013</a:t>
            </a:fld>
            <a:endParaRPr lang="de-DE"/>
          </a:p>
        </p:txBody>
      </p:sp>
      <p:sp>
        <p:nvSpPr>
          <p:cNvPr id="5" name="Fußzeilenplatzhalt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C6AE60A-B69C-4790-82F7-3882EDF23186}"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kusRuoss@RuossAG.ch"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radiodns.org/" TargetMode="External"/><Relationship Id="rId2" Type="http://schemas.openxmlformats.org/officeDocument/2006/relationships/hyperlink" Target="http://www.imdalliance.org/"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lay.google.com/store/apps/details?id=com.mikersmicros.fm_unlock&amp;hl=d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1520" y="114301"/>
            <a:ext cx="6408712" cy="1102519"/>
          </a:xfrm>
        </p:spPr>
        <p:txBody>
          <a:bodyPr>
            <a:normAutofit/>
          </a:bodyPr>
          <a:lstStyle/>
          <a:p>
            <a:r>
              <a:rPr lang="de-CH" sz="3600" b="1" dirty="0" err="1" smtClean="0"/>
              <a:t>DigiMig</a:t>
            </a:r>
            <a:r>
              <a:rPr lang="de-CH" sz="3600" b="1" dirty="0" smtClean="0"/>
              <a:t> und Verbreitungsupdate</a:t>
            </a:r>
            <a:endParaRPr lang="de-CH" sz="3600" b="1" dirty="0"/>
          </a:p>
        </p:txBody>
      </p:sp>
      <p:sp>
        <p:nvSpPr>
          <p:cNvPr id="3" name="Untertitel 2"/>
          <p:cNvSpPr>
            <a:spLocks noGrp="1"/>
          </p:cNvSpPr>
          <p:nvPr>
            <p:ph type="subTitle" idx="1"/>
          </p:nvPr>
        </p:nvSpPr>
        <p:spPr>
          <a:xfrm>
            <a:off x="1043608" y="1059582"/>
            <a:ext cx="7560840" cy="3024336"/>
          </a:xfrm>
        </p:spPr>
        <p:txBody>
          <a:bodyPr>
            <a:normAutofit fontScale="92500"/>
          </a:bodyPr>
          <a:lstStyle/>
          <a:p>
            <a:pPr algn="l"/>
            <a:r>
              <a:rPr lang="de-CH" sz="2600" b="1" dirty="0" smtClean="0">
                <a:solidFill>
                  <a:schemeClr val="tx1"/>
                </a:solidFill>
              </a:rPr>
              <a:t>VSP Mitgliederversammlung  19.September 2013  Bern</a:t>
            </a:r>
            <a:endParaRPr lang="de-CH" sz="2600" b="1" dirty="0">
              <a:solidFill>
                <a:schemeClr val="tx1"/>
              </a:solidFill>
            </a:endParaRPr>
          </a:p>
          <a:p>
            <a:pPr algn="l"/>
            <a:r>
              <a:rPr lang="de-CH" sz="4000" b="1" dirty="0" smtClean="0">
                <a:solidFill>
                  <a:schemeClr val="tx1"/>
                </a:solidFill>
              </a:rPr>
              <a:t>     </a:t>
            </a:r>
            <a:r>
              <a:rPr lang="de-CH" sz="2400" b="1" dirty="0" smtClean="0">
                <a:solidFill>
                  <a:schemeClr val="tx1"/>
                </a:solidFill>
              </a:rPr>
              <a:t>Übersicht</a:t>
            </a:r>
          </a:p>
          <a:p>
            <a:pPr marL="571500" indent="-571500" algn="l">
              <a:buFont typeface="Arial" panose="020B0604020202020204" pitchFamily="34" charset="0"/>
              <a:buChar char="•"/>
            </a:pPr>
            <a:r>
              <a:rPr lang="de-CH" sz="2000" dirty="0" smtClean="0">
                <a:solidFill>
                  <a:schemeClr val="tx1"/>
                </a:solidFill>
              </a:rPr>
              <a:t>Motivation für </a:t>
            </a:r>
            <a:r>
              <a:rPr lang="de-CH" sz="2000" dirty="0" err="1" smtClean="0">
                <a:solidFill>
                  <a:schemeClr val="tx1"/>
                </a:solidFill>
              </a:rPr>
              <a:t>DigiMig</a:t>
            </a:r>
            <a:endParaRPr lang="de-CH" sz="2000" dirty="0" smtClean="0">
              <a:solidFill>
                <a:schemeClr val="tx1"/>
              </a:solidFill>
            </a:endParaRPr>
          </a:p>
          <a:p>
            <a:pPr marL="571500" indent="-571500" algn="l">
              <a:buFont typeface="Arial" panose="020B0604020202020204" pitchFamily="34" charset="0"/>
              <a:buChar char="•"/>
            </a:pPr>
            <a:r>
              <a:rPr lang="de-CH" sz="2000" dirty="0" smtClean="0">
                <a:solidFill>
                  <a:schemeClr val="tx1"/>
                </a:solidFill>
              </a:rPr>
              <a:t>Die </a:t>
            </a:r>
            <a:r>
              <a:rPr lang="de-CH" sz="2000" dirty="0" err="1" smtClean="0">
                <a:solidFill>
                  <a:schemeClr val="tx1"/>
                </a:solidFill>
              </a:rPr>
              <a:t>Digimig</a:t>
            </a:r>
            <a:r>
              <a:rPr lang="de-CH" sz="2000" dirty="0" smtClean="0">
                <a:solidFill>
                  <a:schemeClr val="tx1"/>
                </a:solidFill>
              </a:rPr>
              <a:t> Arbeitsgruppe und deren Aufgaben</a:t>
            </a:r>
          </a:p>
          <a:p>
            <a:pPr marL="571500" indent="-571500" algn="l">
              <a:buFont typeface="Arial" panose="020B0604020202020204" pitchFamily="34" charset="0"/>
              <a:buChar char="•"/>
            </a:pPr>
            <a:r>
              <a:rPr lang="de-CH" sz="2000" dirty="0" smtClean="0">
                <a:solidFill>
                  <a:schemeClr val="tx1"/>
                </a:solidFill>
              </a:rPr>
              <a:t>VSP- «Wunschkonzert» und unsere Gegenleistung</a:t>
            </a:r>
          </a:p>
          <a:p>
            <a:pPr marL="571500" indent="-571500" algn="l">
              <a:buFont typeface="Arial" panose="020B0604020202020204" pitchFamily="34" charset="0"/>
              <a:buChar char="•"/>
            </a:pPr>
            <a:r>
              <a:rPr lang="de-CH" sz="2000" b="1" dirty="0" smtClean="0">
                <a:solidFill>
                  <a:schemeClr val="tx1"/>
                </a:solidFill>
              </a:rPr>
              <a:t>Fragen/Diskussion zu </a:t>
            </a:r>
            <a:r>
              <a:rPr lang="de-CH" sz="2000" b="1" dirty="0" err="1" smtClean="0">
                <a:solidFill>
                  <a:schemeClr val="tx1"/>
                </a:solidFill>
              </a:rPr>
              <a:t>Digimig</a:t>
            </a:r>
            <a:r>
              <a:rPr lang="de-CH" sz="2000" b="1" dirty="0" smtClean="0">
                <a:solidFill>
                  <a:schemeClr val="tx1"/>
                </a:solidFill>
              </a:rPr>
              <a:t> </a:t>
            </a:r>
          </a:p>
          <a:p>
            <a:pPr marL="571500" indent="-571500" algn="l">
              <a:buFont typeface="Arial" panose="020B0604020202020204" pitchFamily="34" charset="0"/>
              <a:buChar char="•"/>
            </a:pPr>
            <a:r>
              <a:rPr lang="de-CH" sz="2000" dirty="0" smtClean="0">
                <a:solidFill>
                  <a:schemeClr val="tx1"/>
                </a:solidFill>
              </a:rPr>
              <a:t>Falls noch Zeit und Lust: Miniupdate Global</a:t>
            </a:r>
            <a:endParaRPr lang="de-CH" sz="2000" b="1" dirty="0">
              <a:solidFill>
                <a:schemeClr val="tx1"/>
              </a:solidFill>
            </a:endParaRP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14301"/>
            <a:ext cx="1905000"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p:cNvSpPr txBox="1"/>
          <p:nvPr/>
        </p:nvSpPr>
        <p:spPr>
          <a:xfrm>
            <a:off x="107504" y="4731990"/>
            <a:ext cx="8884096" cy="276999"/>
          </a:xfrm>
          <a:prstGeom prst="rect">
            <a:avLst/>
          </a:prstGeom>
          <a:noFill/>
        </p:spPr>
        <p:txBody>
          <a:bodyPr wrap="square" rtlCol="0">
            <a:spAutoFit/>
          </a:bodyPr>
          <a:lstStyle/>
          <a:p>
            <a:r>
              <a:rPr lang="de-CH" sz="1200" b="1" dirty="0" smtClean="0">
                <a:solidFill>
                  <a:srgbClr val="FF0000"/>
                </a:solidFill>
              </a:rPr>
              <a:t>Sorry, keine Zeit für fertige saubere PPT , die Arbeitsbedingungen/Pensum beim VSP sind ohnehin schon sehr anspruchsvoll </a:t>
            </a:r>
            <a:r>
              <a:rPr lang="de-CH" sz="1200" b="1" dirty="0">
                <a:solidFill>
                  <a:srgbClr val="FF0000"/>
                </a:solidFill>
              </a:rPr>
              <a:t> </a:t>
            </a:r>
            <a:r>
              <a:rPr lang="de-CH" sz="1200" b="1" dirty="0" smtClean="0">
                <a:solidFill>
                  <a:srgbClr val="FF0000"/>
                </a:solidFill>
                <a:sym typeface="Wingdings" panose="05000000000000000000" pitchFamily="2" charset="2"/>
              </a:rPr>
              <a:t> </a:t>
            </a:r>
            <a:endParaRPr lang="en-US" sz="1200" b="1" dirty="0">
              <a:solidFill>
                <a:srgbClr val="FF0000"/>
              </a:solidFill>
            </a:endParaRPr>
          </a:p>
        </p:txBody>
      </p:sp>
      <p:sp>
        <p:nvSpPr>
          <p:cNvPr id="6" name="Textfeld 5"/>
          <p:cNvSpPr txBox="1"/>
          <p:nvPr/>
        </p:nvSpPr>
        <p:spPr>
          <a:xfrm>
            <a:off x="2195736" y="4146634"/>
            <a:ext cx="5112568" cy="369332"/>
          </a:xfrm>
          <a:prstGeom prst="rect">
            <a:avLst/>
          </a:prstGeom>
          <a:noFill/>
        </p:spPr>
        <p:txBody>
          <a:bodyPr wrap="square" rtlCol="0">
            <a:spAutoFit/>
          </a:bodyPr>
          <a:lstStyle/>
          <a:p>
            <a:r>
              <a:rPr lang="de-CH" dirty="0" smtClean="0">
                <a:hlinkClick r:id="rId3"/>
              </a:rPr>
              <a:t>MarkusRuoss@RuossAG.ch</a:t>
            </a:r>
            <a:r>
              <a:rPr lang="de-CH" dirty="0" smtClean="0"/>
              <a:t> </a:t>
            </a:r>
            <a:endParaRPr lang="en-US" dirty="0"/>
          </a:p>
        </p:txBody>
      </p:sp>
    </p:spTree>
    <p:extLst>
      <p:ext uri="{BB962C8B-B14F-4D97-AF65-F5344CB8AC3E}">
        <p14:creationId xmlns:p14="http://schemas.microsoft.com/office/powerpoint/2010/main" val="158082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22751"/>
            <a:ext cx="6624736" cy="565571"/>
          </a:xfrm>
        </p:spPr>
        <p:txBody>
          <a:bodyPr>
            <a:normAutofit fontScale="90000"/>
          </a:bodyPr>
          <a:lstStyle/>
          <a:p>
            <a:r>
              <a:rPr lang="de-CH" sz="2400" b="1" dirty="0" smtClean="0"/>
              <a:t>VSP </a:t>
            </a:r>
            <a:r>
              <a:rPr lang="de-CH" sz="2400" b="1" dirty="0" err="1" smtClean="0"/>
              <a:t>DigiMig</a:t>
            </a:r>
            <a:r>
              <a:rPr lang="de-CH" sz="2400" b="1" dirty="0" smtClean="0"/>
              <a:t>-Rahmen-»Wunschvorgaben» an </a:t>
            </a:r>
            <a:r>
              <a:rPr lang="de-CH" sz="2400" b="1" dirty="0" err="1" smtClean="0"/>
              <a:t>DigiMig</a:t>
            </a:r>
            <a:endParaRPr lang="en-US" sz="2400" b="1" dirty="0"/>
          </a:p>
        </p:txBody>
      </p:sp>
      <p:sp>
        <p:nvSpPr>
          <p:cNvPr id="3" name="Inhaltsplatzhalter 2"/>
          <p:cNvSpPr>
            <a:spLocks noGrp="1"/>
          </p:cNvSpPr>
          <p:nvPr>
            <p:ph idx="1"/>
          </p:nvPr>
        </p:nvSpPr>
        <p:spPr>
          <a:xfrm>
            <a:off x="457200" y="843558"/>
            <a:ext cx="8229600" cy="3751065"/>
          </a:xfrm>
        </p:spPr>
        <p:txBody>
          <a:bodyPr>
            <a:normAutofit fontScale="85000" lnSpcReduction="20000"/>
          </a:bodyPr>
          <a:lstStyle/>
          <a:p>
            <a:r>
              <a:rPr lang="de-CH" sz="2000" b="1" dirty="0" smtClean="0"/>
              <a:t>Technologieförderung für ganze DAB+-Verbreitungskosten  über «viele» Jahre, (&gt;5Jahre)</a:t>
            </a:r>
          </a:p>
          <a:p>
            <a:r>
              <a:rPr lang="de-CH" sz="2000" b="1" dirty="0"/>
              <a:t>Keine UKW analog Ausschreibung </a:t>
            </a:r>
            <a:r>
              <a:rPr lang="de-CH" sz="2000" b="1" dirty="0" smtClean="0"/>
              <a:t>mehr (= Konzessionsverlängerung )</a:t>
            </a:r>
            <a:endParaRPr lang="de-CH" sz="2000" b="1" dirty="0"/>
          </a:p>
          <a:p>
            <a:r>
              <a:rPr lang="de-CH" sz="2000" b="1" dirty="0"/>
              <a:t>Einmal zurückgegebene UKW Frequenzen dürfen nicht mehr für analog UKW vergeben </a:t>
            </a:r>
            <a:r>
              <a:rPr lang="de-CH" sz="2000" b="1" dirty="0" smtClean="0"/>
              <a:t>werden</a:t>
            </a:r>
          </a:p>
          <a:p>
            <a:r>
              <a:rPr lang="de-CH" sz="2000" b="1" dirty="0" smtClean="0"/>
              <a:t>&gt; 1 Digital Empfänger pro 2 UKW Empfänger  innert 5 Jahren im Markt</a:t>
            </a:r>
          </a:p>
          <a:p>
            <a:r>
              <a:rPr lang="de-CH" sz="2000" b="1" dirty="0" smtClean="0"/>
              <a:t>Keine allgemeiner   Zwang zur UKW Abschaltung </a:t>
            </a:r>
          </a:p>
          <a:p>
            <a:pPr marL="0" indent="0">
              <a:buNone/>
            </a:pPr>
            <a:endParaRPr lang="de-CH" sz="2000" b="1" dirty="0" smtClean="0"/>
          </a:p>
          <a:p>
            <a:pPr marL="0" indent="0">
              <a:buNone/>
            </a:pPr>
            <a:r>
              <a:rPr lang="de-CH" sz="2000" b="1" dirty="0" smtClean="0"/>
              <a:t>                  …………………………</a:t>
            </a:r>
            <a:r>
              <a:rPr lang="de-CH" sz="2800" b="1" dirty="0" smtClean="0"/>
              <a:t>Was leisten wir ?..............</a:t>
            </a:r>
          </a:p>
          <a:p>
            <a:pPr marL="0" indent="0">
              <a:buNone/>
            </a:pPr>
            <a:endParaRPr lang="de-CH" sz="2000" b="1" dirty="0" smtClean="0"/>
          </a:p>
          <a:p>
            <a:r>
              <a:rPr lang="de-CH" sz="2000" b="1" dirty="0" smtClean="0"/>
              <a:t>Eigenleistung mindestens im Umfang der Technologieförderung</a:t>
            </a:r>
          </a:p>
          <a:p>
            <a:r>
              <a:rPr lang="de-CH" sz="2000" b="1" dirty="0" smtClean="0"/>
              <a:t>Innert max. 2 Jahren ab Planstart alle auf DAB+</a:t>
            </a:r>
          </a:p>
          <a:p>
            <a:r>
              <a:rPr lang="de-CH" sz="2000" b="1" dirty="0"/>
              <a:t>G</a:t>
            </a:r>
            <a:r>
              <a:rPr lang="de-CH" sz="2000" b="1" dirty="0" smtClean="0"/>
              <a:t>radueller UKW-Ausstieg </a:t>
            </a:r>
          </a:p>
          <a:p>
            <a:pPr marL="0" indent="0">
              <a:buNone/>
            </a:pPr>
            <a:r>
              <a:rPr lang="de-CH" sz="2000" b="1" dirty="0"/>
              <a:t> </a:t>
            </a:r>
            <a:r>
              <a:rPr lang="de-CH" sz="2000" b="1" dirty="0" smtClean="0"/>
              <a:t>       </a:t>
            </a:r>
            <a:r>
              <a:rPr lang="de-CH" sz="1800" dirty="0" smtClean="0"/>
              <a:t>(wenn </a:t>
            </a:r>
            <a:r>
              <a:rPr lang="de-CH" sz="1800" dirty="0"/>
              <a:t>kommerziell </a:t>
            </a:r>
            <a:r>
              <a:rPr lang="de-CH" sz="1800" dirty="0" smtClean="0"/>
              <a:t>vertretbar </a:t>
            </a:r>
            <a:r>
              <a:rPr lang="de-CH" sz="1800" dirty="0"/>
              <a:t>, etwa halbe UKW Verbreitungskosten nach 5 Jahren</a:t>
            </a:r>
            <a:r>
              <a:rPr lang="de-CH" sz="1800" dirty="0" smtClean="0"/>
              <a:t>)</a:t>
            </a:r>
          </a:p>
          <a:p>
            <a:pPr marL="0" indent="0">
              <a:buNone/>
            </a:pPr>
            <a:endParaRPr lang="de-CH" sz="1800"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14301"/>
            <a:ext cx="1905000"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636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699542"/>
            <a:ext cx="8229600" cy="3895081"/>
          </a:xfrm>
        </p:spPr>
        <p:txBody>
          <a:bodyPr>
            <a:normAutofit lnSpcReduction="10000"/>
          </a:bodyPr>
          <a:lstStyle/>
          <a:p>
            <a:pPr marL="0" indent="0">
              <a:buNone/>
            </a:pPr>
            <a:endParaRPr lang="de-CH" dirty="0" smtClean="0"/>
          </a:p>
          <a:p>
            <a:pPr marL="0" indent="0">
              <a:buNone/>
            </a:pPr>
            <a:endParaRPr lang="de-CH" dirty="0"/>
          </a:p>
          <a:p>
            <a:pPr marL="0" indent="0">
              <a:buNone/>
            </a:pPr>
            <a:r>
              <a:rPr lang="de-CH" dirty="0" smtClean="0"/>
              <a:t>Was </a:t>
            </a:r>
            <a:r>
              <a:rPr lang="de-CH" dirty="0"/>
              <a:t>machen </a:t>
            </a:r>
            <a:r>
              <a:rPr lang="de-CH" dirty="0" smtClean="0"/>
              <a:t>die Privaten </a:t>
            </a:r>
            <a:r>
              <a:rPr lang="de-CH" dirty="0"/>
              <a:t>bei  nicht zustande kommen des «PLANS</a:t>
            </a:r>
            <a:r>
              <a:rPr lang="de-CH" dirty="0" smtClean="0"/>
              <a:t>»?</a:t>
            </a:r>
          </a:p>
          <a:p>
            <a:pPr marL="0" indent="0">
              <a:buNone/>
            </a:pPr>
            <a:endParaRPr lang="de-CH" dirty="0"/>
          </a:p>
          <a:p>
            <a:pPr marL="0" lvl="0" indent="0">
              <a:buNone/>
            </a:pPr>
            <a:r>
              <a:rPr lang="de-DE" b="1" dirty="0"/>
              <a:t>Wer etwas unbedingt erreichen will hat keinen Plan B  </a:t>
            </a:r>
            <a:r>
              <a:rPr lang="de-DE" b="1" dirty="0">
                <a:sym typeface="Wingdings" pitchFamily="2" charset="2"/>
              </a:rPr>
              <a:t> </a:t>
            </a:r>
            <a:r>
              <a:rPr lang="de-DE" b="1" dirty="0" smtClean="0">
                <a:sym typeface="Wingdings" pitchFamily="2" charset="2"/>
              </a:rPr>
              <a:t>     </a:t>
            </a:r>
            <a:r>
              <a:rPr lang="de-DE" sz="1200" b="1" dirty="0" smtClean="0">
                <a:solidFill>
                  <a:srgbClr val="FF0000"/>
                </a:solidFill>
                <a:sym typeface="Wingdings" pitchFamily="2" charset="2"/>
              </a:rPr>
              <a:t>mindestens bis er dann doch einen braucht ! :</a:t>
            </a:r>
            <a:endParaRPr lang="de-CH" dirty="0"/>
          </a:p>
          <a:p>
            <a:pPr marL="0" indent="0">
              <a:buNone/>
            </a:pPr>
            <a:endParaRPr lang="de-CH" dirty="0"/>
          </a:p>
          <a:p>
            <a:pPr marL="0" indent="0">
              <a:buNone/>
            </a:pPr>
            <a:endParaRPr lang="en-US"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14301"/>
            <a:ext cx="1905000"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71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23528" y="2387084"/>
            <a:ext cx="8208912" cy="646331"/>
          </a:xfrm>
          <a:prstGeom prst="rect">
            <a:avLst/>
          </a:prstGeom>
        </p:spPr>
        <p:txBody>
          <a:bodyPr wrap="square">
            <a:spAutoFit/>
          </a:bodyPr>
          <a:lstStyle/>
          <a:p>
            <a:pPr lvl="0"/>
            <a:r>
              <a:rPr lang="de-DE" sz="3600" b="1" dirty="0" smtClean="0"/>
              <a:t>   </a:t>
            </a:r>
            <a:endParaRPr lang="de-DE" sz="3600" b="1" dirty="0"/>
          </a:p>
        </p:txBody>
      </p:sp>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14301"/>
            <a:ext cx="1905000"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3"/>
          <p:cNvSpPr/>
          <p:nvPr/>
        </p:nvSpPr>
        <p:spPr>
          <a:xfrm>
            <a:off x="1619672" y="4155926"/>
            <a:ext cx="3916137" cy="369332"/>
          </a:xfrm>
          <a:prstGeom prst="rect">
            <a:avLst/>
          </a:prstGeom>
        </p:spPr>
        <p:txBody>
          <a:bodyPr wrap="none">
            <a:spAutoFit/>
          </a:bodyPr>
          <a:lstStyle/>
          <a:p>
            <a:pPr lvl="0"/>
            <a:r>
              <a:rPr lang="de-DE" b="1" dirty="0"/>
              <a:t>Radio hören verlängert die Lebenszeit !</a:t>
            </a:r>
          </a:p>
        </p:txBody>
      </p:sp>
      <p:sp>
        <p:nvSpPr>
          <p:cNvPr id="5" name="Textfeld 4"/>
          <p:cNvSpPr txBox="1"/>
          <p:nvPr/>
        </p:nvSpPr>
        <p:spPr>
          <a:xfrm>
            <a:off x="611560" y="1203598"/>
            <a:ext cx="7427540" cy="1323439"/>
          </a:xfrm>
          <a:prstGeom prst="rect">
            <a:avLst/>
          </a:prstGeom>
          <a:noFill/>
        </p:spPr>
        <p:txBody>
          <a:bodyPr wrap="square" rtlCol="0">
            <a:spAutoFit/>
          </a:bodyPr>
          <a:lstStyle/>
          <a:p>
            <a:r>
              <a:rPr lang="de-CH" sz="3200" b="1" dirty="0" smtClean="0"/>
              <a:t>Das war’s zu </a:t>
            </a:r>
            <a:r>
              <a:rPr lang="de-CH" sz="3200" b="1" dirty="0" err="1" smtClean="0"/>
              <a:t>DigiMig</a:t>
            </a:r>
            <a:r>
              <a:rPr lang="de-CH" sz="3200" b="1" dirty="0" smtClean="0"/>
              <a:t>  für heute !  </a:t>
            </a:r>
          </a:p>
          <a:p>
            <a:endParaRPr lang="de-CH" sz="2400" b="1" dirty="0"/>
          </a:p>
          <a:p>
            <a:r>
              <a:rPr lang="de-CH" sz="2400" b="1" dirty="0" smtClean="0"/>
              <a:t>                         Fragen  /Diskussion</a:t>
            </a:r>
            <a:endParaRPr lang="en-US" sz="2400" b="1" dirty="0"/>
          </a:p>
        </p:txBody>
      </p:sp>
    </p:spTree>
    <p:extLst>
      <p:ext uri="{BB962C8B-B14F-4D97-AF65-F5344CB8AC3E}">
        <p14:creationId xmlns:p14="http://schemas.microsoft.com/office/powerpoint/2010/main" val="78306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547664" y="2067694"/>
            <a:ext cx="6120680" cy="646331"/>
          </a:xfrm>
          <a:prstGeom prst="rect">
            <a:avLst/>
          </a:prstGeom>
          <a:noFill/>
        </p:spPr>
        <p:txBody>
          <a:bodyPr wrap="square" rtlCol="0">
            <a:spAutoFit/>
          </a:bodyPr>
          <a:lstStyle/>
          <a:p>
            <a:r>
              <a:rPr lang="de-CH" sz="3600" b="1" dirty="0" err="1" smtClean="0"/>
              <a:t>CH+«Global</a:t>
            </a:r>
            <a:r>
              <a:rPr lang="de-CH" sz="3600" b="1" dirty="0" smtClean="0"/>
              <a:t> Miniupdate»</a:t>
            </a:r>
            <a:endParaRPr lang="en-US" sz="3600" b="1" dirty="0"/>
          </a:p>
        </p:txBody>
      </p:sp>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14301"/>
            <a:ext cx="1905000"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5114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69374"/>
            <a:ext cx="6635080" cy="421555"/>
          </a:xfrm>
        </p:spPr>
        <p:txBody>
          <a:bodyPr>
            <a:normAutofit/>
          </a:bodyPr>
          <a:lstStyle/>
          <a:p>
            <a:r>
              <a:rPr lang="de-CH" sz="2000" b="1" dirty="0" smtClean="0"/>
              <a:t>                 Zum aktuellen DAB+ «Anbieter Gestürm»</a:t>
            </a:r>
            <a:endParaRPr lang="en-US" sz="2000" b="1" dirty="0"/>
          </a:p>
        </p:txBody>
      </p:sp>
      <p:sp>
        <p:nvSpPr>
          <p:cNvPr id="3" name="Inhaltsplatzhalter 2"/>
          <p:cNvSpPr>
            <a:spLocks noGrp="1"/>
          </p:cNvSpPr>
          <p:nvPr>
            <p:ph idx="1"/>
          </p:nvPr>
        </p:nvSpPr>
        <p:spPr>
          <a:xfrm>
            <a:off x="457200" y="627534"/>
            <a:ext cx="8229600" cy="4320480"/>
          </a:xfrm>
        </p:spPr>
        <p:txBody>
          <a:bodyPr>
            <a:normAutofit fontScale="47500" lnSpcReduction="20000"/>
          </a:bodyPr>
          <a:lstStyle/>
          <a:p>
            <a:pPr marL="0" indent="0">
              <a:buNone/>
            </a:pPr>
            <a:r>
              <a:rPr lang="de-CH" b="1" dirty="0" smtClean="0">
                <a:solidFill>
                  <a:srgbClr val="FF0000"/>
                </a:solidFill>
              </a:rPr>
              <a:t>Auszug aus BAKOM Korrespondenz:</a:t>
            </a:r>
          </a:p>
          <a:p>
            <a:pPr marL="0" indent="0">
              <a:buNone/>
            </a:pPr>
            <a:r>
              <a:rPr lang="de-CH" b="1" dirty="0" smtClean="0"/>
              <a:t>Die </a:t>
            </a:r>
            <a:r>
              <a:rPr lang="de-CH" b="1" dirty="0"/>
              <a:t>Funkkonzessionsbörse ist in der deutschsprachigen Schweiz  mit der Erteilung der DAB-Insel-Konzession an die </a:t>
            </a:r>
            <a:r>
              <a:rPr lang="de-CH" b="1" dirty="0" err="1"/>
              <a:t>Digris</a:t>
            </a:r>
            <a:r>
              <a:rPr lang="de-CH" b="1" dirty="0"/>
              <a:t> AG, welche nach einer öffentlichen Bedürfnisabklärung </a:t>
            </a:r>
            <a:r>
              <a:rPr lang="de-CH" b="1" dirty="0" smtClean="0"/>
              <a:t> erfolgte</a:t>
            </a:r>
            <a:r>
              <a:rPr lang="de-CH" b="1" dirty="0"/>
              <a:t>, gegenwärtig geschlossen: </a:t>
            </a:r>
            <a:endParaRPr lang="de-CH" b="1" dirty="0" smtClean="0"/>
          </a:p>
          <a:p>
            <a:pPr marL="0" indent="0">
              <a:buNone/>
            </a:pPr>
            <a:endParaRPr lang="de-CH" sz="1700" dirty="0"/>
          </a:p>
          <a:p>
            <a:pPr marL="0" indent="0">
              <a:buNone/>
            </a:pPr>
            <a:r>
              <a:rPr lang="de-CH" b="1" dirty="0" smtClean="0"/>
              <a:t>Wer </a:t>
            </a:r>
            <a:r>
              <a:rPr lang="de-CH" b="1" dirty="0"/>
              <a:t>also </a:t>
            </a:r>
            <a:r>
              <a:rPr lang="de-CH" b="1" dirty="0" smtClean="0"/>
              <a:t>ein stark </a:t>
            </a:r>
            <a:r>
              <a:rPr lang="de-CH" b="1" dirty="0"/>
              <a:t>regional ausgeprägtes DAB+-Netz erstellen und betreiben will, muss dies </a:t>
            </a:r>
            <a:r>
              <a:rPr lang="de-CH" b="1" dirty="0" smtClean="0"/>
              <a:t>zurzeit via </a:t>
            </a:r>
            <a:r>
              <a:rPr lang="de-CH" b="1" dirty="0" err="1"/>
              <a:t>Digris</a:t>
            </a:r>
            <a:r>
              <a:rPr lang="de-CH" b="1" dirty="0"/>
              <a:t> AG machen.  </a:t>
            </a:r>
            <a:endParaRPr lang="de-CH" b="1" dirty="0" smtClean="0"/>
          </a:p>
          <a:p>
            <a:pPr marL="0" indent="0">
              <a:buNone/>
            </a:pPr>
            <a:endParaRPr lang="de-CH" sz="1700" dirty="0"/>
          </a:p>
          <a:p>
            <a:pPr marL="0" indent="0">
              <a:buNone/>
            </a:pPr>
            <a:r>
              <a:rPr lang="de-CH" b="1" dirty="0" smtClean="0"/>
              <a:t>Ausser </a:t>
            </a:r>
            <a:r>
              <a:rPr lang="de-CH" b="1" dirty="0"/>
              <a:t>der SRG, </a:t>
            </a:r>
            <a:r>
              <a:rPr lang="de-CH" b="1" dirty="0" err="1"/>
              <a:t>SwissMediaCast</a:t>
            </a:r>
            <a:r>
              <a:rPr lang="de-CH" b="1" dirty="0"/>
              <a:t> AG, </a:t>
            </a:r>
            <a:r>
              <a:rPr lang="de-CH" b="1" dirty="0" err="1"/>
              <a:t>Digris</a:t>
            </a:r>
            <a:r>
              <a:rPr lang="de-CH" b="1" dirty="0"/>
              <a:t> AG und </a:t>
            </a:r>
            <a:r>
              <a:rPr lang="de-CH" b="1" dirty="0" err="1"/>
              <a:t>Romandie</a:t>
            </a:r>
            <a:r>
              <a:rPr lang="de-CH" b="1" dirty="0"/>
              <a:t> </a:t>
            </a:r>
            <a:r>
              <a:rPr lang="de-CH" b="1" dirty="0" err="1"/>
              <a:t>Médias</a:t>
            </a:r>
            <a:r>
              <a:rPr lang="de-CH" b="1" dirty="0"/>
              <a:t> SA hat niemand eine Funkkonzession zum Betrieb digitaler Radioplattformen, und  derzeit steht die Vergabe anderweitiger derartiger Funkkonzessionen nicht auf der Traktandenliste</a:t>
            </a:r>
            <a:r>
              <a:rPr lang="de-CH" b="1" dirty="0" smtClean="0"/>
              <a:t>. </a:t>
            </a:r>
            <a:r>
              <a:rPr lang="de-CH" dirty="0" smtClean="0"/>
              <a:t>(Auch bei Layer III hatte jedermann Gelegenheit selber oder gemeinsam mit dritten Gesuche einzureichen !)</a:t>
            </a:r>
            <a:endParaRPr lang="en-US" b="1" dirty="0"/>
          </a:p>
          <a:p>
            <a:pPr marL="0" indent="0">
              <a:buNone/>
            </a:pPr>
            <a:endParaRPr lang="en-US" dirty="0"/>
          </a:p>
          <a:p>
            <a:pPr marL="0" indent="0">
              <a:buNone/>
            </a:pPr>
            <a:r>
              <a:rPr lang="de-CH" b="1" dirty="0" smtClean="0"/>
              <a:t>Wir </a:t>
            </a:r>
            <a:r>
              <a:rPr lang="de-CH" b="1" dirty="0"/>
              <a:t>haben auch keine Kenntnis bezüglich konkreter Projekte, die eine regelmässige DAB+-Versorgung im Umfang eines UKW-Versorgungsgebietes abdecken würden. Die </a:t>
            </a:r>
            <a:r>
              <a:rPr lang="de-CH" b="1" dirty="0" err="1"/>
              <a:t>Digris</a:t>
            </a:r>
            <a:r>
              <a:rPr lang="de-CH" b="1" dirty="0"/>
              <a:t> AG plant bekanntlich Insellösungen mit Einzelsendern in Agglomerationen; die allermeisten UKW-Versorgungsgebiete (vielleicht mit Ausnahme der Nichtkommerziellen) sind aber zu gross, als dass sie sie mit </a:t>
            </a:r>
            <a:r>
              <a:rPr lang="de-CH" b="1" dirty="0" err="1"/>
              <a:t>Digris</a:t>
            </a:r>
            <a:r>
              <a:rPr lang="de-CH" b="1" dirty="0"/>
              <a:t>-Einzelsendern versorgt werden könnten</a:t>
            </a:r>
            <a:r>
              <a:rPr lang="de-CH" b="1" dirty="0" smtClean="0"/>
              <a:t>.</a:t>
            </a:r>
            <a:endParaRPr lang="en-US" dirty="0"/>
          </a:p>
          <a:p>
            <a:pPr marL="0" indent="0">
              <a:buNone/>
            </a:pPr>
            <a:endParaRPr lang="de-CH" b="1" dirty="0" smtClean="0">
              <a:solidFill>
                <a:srgbClr val="FF0000"/>
              </a:solidFill>
            </a:endParaRPr>
          </a:p>
          <a:p>
            <a:pPr marL="0" indent="0">
              <a:buNone/>
            </a:pPr>
            <a:r>
              <a:rPr lang="de-CH" b="1" dirty="0" smtClean="0">
                <a:solidFill>
                  <a:srgbClr val="FF0000"/>
                </a:solidFill>
              </a:rPr>
              <a:t>Anmerkung MRU :  </a:t>
            </a:r>
            <a:r>
              <a:rPr lang="de-CH" dirty="0" smtClean="0">
                <a:solidFill>
                  <a:srgbClr val="FF0000"/>
                </a:solidFill>
              </a:rPr>
              <a:t>bitte  nicht Äpfel mit unreifen Tomaten vergleichen (ZB Preise grosses Gebiet im Vergleich zu kleinem Gebiet )</a:t>
            </a:r>
            <a:endParaRPr lang="en-US" dirty="0"/>
          </a:p>
        </p:txBody>
      </p:sp>
      <p:sp>
        <p:nvSpPr>
          <p:cNvPr id="4" name="Rechteck 3"/>
          <p:cNvSpPr/>
          <p:nvPr/>
        </p:nvSpPr>
        <p:spPr>
          <a:xfrm>
            <a:off x="467544" y="123478"/>
            <a:ext cx="1310743" cy="461665"/>
          </a:xfrm>
          <a:prstGeom prst="rect">
            <a:avLst/>
          </a:prstGeom>
        </p:spPr>
        <p:txBody>
          <a:bodyPr wrap="none">
            <a:spAutoFit/>
          </a:bodyPr>
          <a:lstStyle/>
          <a:p>
            <a:r>
              <a:rPr lang="de-CH" sz="2400" b="1" dirty="0"/>
              <a:t>DAB+ CH</a:t>
            </a:r>
            <a:endParaRPr lang="en-US" sz="2400" dirty="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14301"/>
            <a:ext cx="1905000"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682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493563"/>
          </a:xfrm>
        </p:spPr>
        <p:txBody>
          <a:bodyPr>
            <a:normAutofit/>
          </a:bodyPr>
          <a:lstStyle/>
          <a:p>
            <a:r>
              <a:rPr lang="de-CH" sz="2400" b="1" dirty="0" smtClean="0"/>
              <a:t>DAB+ CH</a:t>
            </a:r>
            <a:endParaRPr lang="en-US" sz="2400" b="1" dirty="0"/>
          </a:p>
        </p:txBody>
      </p:sp>
      <p:sp>
        <p:nvSpPr>
          <p:cNvPr id="3" name="Inhaltsplatzhalter 2"/>
          <p:cNvSpPr>
            <a:spLocks noGrp="1"/>
          </p:cNvSpPr>
          <p:nvPr>
            <p:ph idx="1"/>
          </p:nvPr>
        </p:nvSpPr>
        <p:spPr>
          <a:xfrm>
            <a:off x="251520" y="627534"/>
            <a:ext cx="8640960" cy="3967089"/>
          </a:xfrm>
        </p:spPr>
        <p:txBody>
          <a:bodyPr>
            <a:normAutofit fontScale="47500" lnSpcReduction="20000"/>
          </a:bodyPr>
          <a:lstStyle/>
          <a:p>
            <a:pPr marL="0" indent="0">
              <a:buNone/>
            </a:pPr>
            <a:endParaRPr lang="de-CH" sz="1700" b="1" dirty="0" smtClean="0"/>
          </a:p>
          <a:p>
            <a:r>
              <a:rPr lang="de-CH" sz="3400" b="1" dirty="0" smtClean="0"/>
              <a:t>In der Schweiz  </a:t>
            </a:r>
            <a:r>
              <a:rPr lang="de-CH" sz="3400" b="1" dirty="0"/>
              <a:t>fehlt es zurzeit an zunehmender Entwicklungsgeschwindigkeit. Der Geräteabsatz müsste pro Quartal immer grösser werden, bis mindestens 50% Marktdurchdringung auf Nutzerstufe erreicht wird (und nicht etwa Haushalt-Stufe). </a:t>
            </a:r>
            <a:endParaRPr lang="de-CH" sz="3400" b="1" dirty="0" smtClean="0"/>
          </a:p>
          <a:p>
            <a:pPr marL="0" indent="0">
              <a:buNone/>
            </a:pPr>
            <a:endParaRPr lang="de-CH" sz="1700" b="1" dirty="0" smtClean="0"/>
          </a:p>
          <a:p>
            <a:r>
              <a:rPr lang="de-CH" sz="3400" b="1" dirty="0" smtClean="0"/>
              <a:t>Wenn </a:t>
            </a:r>
            <a:r>
              <a:rPr lang="de-CH" sz="3400" b="1" dirty="0"/>
              <a:t>dies nicht sehr bald geschieht, dann wird sich das optimale DAB-Opportunitätsfenster langsam aber sicher schliessen! Für </a:t>
            </a:r>
            <a:r>
              <a:rPr lang="de-CH" sz="3400" b="1" dirty="0" smtClean="0"/>
              <a:t>zur zeit DAB-inaktive </a:t>
            </a:r>
            <a:r>
              <a:rPr lang="de-CH" sz="3400" b="1" dirty="0"/>
              <a:t>Gebiete/Länder könnte das bereits ab ca. 2015/16 der Fall sein. </a:t>
            </a:r>
            <a:endParaRPr lang="de-CH" sz="3400" b="1" dirty="0" smtClean="0"/>
          </a:p>
          <a:p>
            <a:pPr marL="0" indent="0">
              <a:buNone/>
            </a:pPr>
            <a:endParaRPr lang="de-CH" sz="1700" b="1" dirty="0" smtClean="0"/>
          </a:p>
          <a:p>
            <a:r>
              <a:rPr lang="de-CH" sz="3400" b="1" dirty="0" smtClean="0"/>
              <a:t>Selbst </a:t>
            </a:r>
            <a:r>
              <a:rPr lang="de-CH" sz="3400" b="1" dirty="0"/>
              <a:t>in der Schweiz weisen nur etwas mehr als ein Drittel der verkauften Radios (2012) einen DAB+-Teil auf. Das muss sich nun schnell ändern, wenn man von der </a:t>
            </a:r>
            <a:r>
              <a:rPr lang="de-CH" sz="3400" b="1" dirty="0" smtClean="0"/>
              <a:t>«Absturzgefahr « weg </a:t>
            </a:r>
            <a:r>
              <a:rPr lang="de-CH" sz="3400" b="1" dirty="0"/>
              <a:t>will</a:t>
            </a:r>
            <a:r>
              <a:rPr lang="de-CH" sz="3400" b="1" dirty="0" smtClean="0"/>
              <a:t>!</a:t>
            </a:r>
          </a:p>
          <a:p>
            <a:endParaRPr lang="de-CH" sz="3400" b="1" dirty="0" smtClean="0">
              <a:solidFill>
                <a:srgbClr val="FF0000"/>
              </a:solidFill>
            </a:endParaRPr>
          </a:p>
          <a:p>
            <a:r>
              <a:rPr lang="de-CH" sz="3400" b="1" dirty="0" smtClean="0"/>
              <a:t>Auto:  25% mit DAB+ (Jahr 2012, Tendenz steigend ) ca. 340 000 Neuwagen pro Jahr, Fahrzeugbestand 4.3 </a:t>
            </a:r>
            <a:r>
              <a:rPr lang="de-CH" sz="3400" b="1" dirty="0" err="1" smtClean="0"/>
              <a:t>Mio</a:t>
            </a:r>
            <a:endParaRPr lang="de-CH" sz="3400" b="1" dirty="0" smtClean="0"/>
          </a:p>
          <a:p>
            <a:pPr marL="0" indent="0">
              <a:buNone/>
            </a:pPr>
            <a:endParaRPr lang="en-US" sz="2000" b="1" dirty="0"/>
          </a:p>
          <a:p>
            <a:r>
              <a:rPr lang="de-CH" sz="3400" b="1" dirty="0"/>
              <a:t>Erstmals gab es im Jahr 2012 noch nicht ganz verlässliche Zahlen über die DAB+-Nutzung in Form einer sog. Interpretation entlang der Zeitschiene. Immerhin scheint die digitale Reichweite bereits in der Gegend von grob 10% angekommen zu sein, wobei über die effektive Nutzungsdauer noch keine konkreten Angaben vorliegen</a:t>
            </a:r>
            <a:r>
              <a:rPr lang="de-CH" sz="3400" b="1" dirty="0" smtClean="0"/>
              <a:t>.</a:t>
            </a:r>
            <a:r>
              <a:rPr lang="de-CH" sz="3400" b="1" dirty="0"/>
              <a:t> </a:t>
            </a:r>
            <a:endParaRPr lang="en-US" sz="3400" b="1" dirty="0"/>
          </a:p>
          <a:p>
            <a:endParaRPr lang="en-US"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14301"/>
            <a:ext cx="1905000"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25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15566"/>
            <a:ext cx="8229600" cy="421555"/>
          </a:xfrm>
        </p:spPr>
        <p:txBody>
          <a:bodyPr>
            <a:normAutofit fontScale="90000"/>
          </a:bodyPr>
          <a:lstStyle/>
          <a:p>
            <a:r>
              <a:rPr lang="de-CH" sz="2400" b="1" dirty="0" smtClean="0"/>
              <a:t>Radio Digitalisierung Global</a:t>
            </a:r>
            <a:endParaRPr lang="en-US" sz="2400" b="1" dirty="0"/>
          </a:p>
        </p:txBody>
      </p:sp>
      <p:sp>
        <p:nvSpPr>
          <p:cNvPr id="3" name="Inhaltsplatzhalter 2"/>
          <p:cNvSpPr>
            <a:spLocks noGrp="1"/>
          </p:cNvSpPr>
          <p:nvPr>
            <p:ph idx="1"/>
          </p:nvPr>
        </p:nvSpPr>
        <p:spPr>
          <a:xfrm>
            <a:off x="457200" y="1347614"/>
            <a:ext cx="8229600" cy="3600400"/>
          </a:xfrm>
        </p:spPr>
        <p:txBody>
          <a:bodyPr>
            <a:normAutofit fontScale="25000" lnSpcReduction="20000"/>
          </a:bodyPr>
          <a:lstStyle/>
          <a:p>
            <a:pPr marL="0" indent="0">
              <a:buNone/>
            </a:pPr>
            <a:r>
              <a:rPr lang="de-CH" sz="6400" b="1" dirty="0"/>
              <a:t>A</a:t>
            </a:r>
            <a:r>
              <a:rPr lang="de-CH" sz="6400" b="1" dirty="0" smtClean="0"/>
              <a:t>us </a:t>
            </a:r>
            <a:r>
              <a:rPr lang="de-CH" sz="6400" b="1" dirty="0"/>
              <a:t>rein technischer Sicht (Reifegrad des Systems und Empfänger-Hersteller-Markt</a:t>
            </a:r>
            <a:r>
              <a:rPr lang="de-CH" sz="6400" b="1" dirty="0" smtClean="0"/>
              <a:t>) sind </a:t>
            </a:r>
            <a:r>
              <a:rPr lang="de-CH" sz="6400" b="1" dirty="0"/>
              <a:t>inzwischen die Voraussetzungen auch für ein kleines Land wie die Schweiz  für eine praktisch autonome DAB+ Umsetzung </a:t>
            </a:r>
            <a:r>
              <a:rPr lang="de-CH" sz="6400" b="1" dirty="0" smtClean="0"/>
              <a:t>gegeben. </a:t>
            </a:r>
          </a:p>
          <a:p>
            <a:pPr marL="0" indent="0">
              <a:buNone/>
            </a:pPr>
            <a:r>
              <a:rPr lang="de-CH" sz="6400" b="1" dirty="0" smtClean="0"/>
              <a:t>Unter den aktuell in </a:t>
            </a:r>
            <a:r>
              <a:rPr lang="de-CH" sz="6400" b="1" dirty="0"/>
              <a:t>Diskussion befindlichen Rahmenbedingungen </a:t>
            </a:r>
            <a:r>
              <a:rPr lang="de-CH" sz="6400" b="1" dirty="0" smtClean="0"/>
              <a:t>erscheint dies auch sinnvoll.</a:t>
            </a:r>
          </a:p>
          <a:p>
            <a:pPr marL="0" indent="0">
              <a:buNone/>
            </a:pPr>
            <a:r>
              <a:rPr lang="de-CH" sz="6400" b="1" dirty="0"/>
              <a:t> </a:t>
            </a:r>
            <a:r>
              <a:rPr lang="de-CH" sz="6400" b="1" dirty="0" smtClean="0"/>
              <a:t>                                              </a:t>
            </a:r>
            <a:r>
              <a:rPr lang="de-CH" sz="6400" b="1" dirty="0" smtClean="0">
                <a:solidFill>
                  <a:srgbClr val="FF0000"/>
                </a:solidFill>
              </a:rPr>
              <a:t>Insel-Lösung-Schweiz zeichnet sich ab</a:t>
            </a:r>
            <a:endParaRPr lang="de-CH" sz="6400" b="1" dirty="0" smtClean="0"/>
          </a:p>
          <a:p>
            <a:pPr marL="0" indent="0">
              <a:buNone/>
            </a:pPr>
            <a:endParaRPr lang="de-CH" b="1" dirty="0" smtClean="0"/>
          </a:p>
          <a:p>
            <a:pPr marL="0" indent="0">
              <a:buNone/>
            </a:pPr>
            <a:r>
              <a:rPr lang="de-CH" sz="7200" b="1" dirty="0" smtClean="0"/>
              <a:t>Trotzdem </a:t>
            </a:r>
            <a:r>
              <a:rPr lang="en-US" sz="7200" b="1" dirty="0" smtClean="0"/>
              <a:t> </a:t>
            </a:r>
            <a:r>
              <a:rPr lang="en-US" sz="7200" b="1" dirty="0" err="1" smtClean="0"/>
              <a:t>darf</a:t>
            </a:r>
            <a:r>
              <a:rPr lang="en-US" sz="7200" b="1" dirty="0" smtClean="0"/>
              <a:t> </a:t>
            </a:r>
            <a:r>
              <a:rPr lang="de-CH" sz="7200" b="1" dirty="0" smtClean="0"/>
              <a:t>man </a:t>
            </a:r>
            <a:r>
              <a:rPr lang="de-CH" sz="7200" b="1" dirty="0"/>
              <a:t>die globalen Gegebenheiten nicht völlig ausser Acht </a:t>
            </a:r>
            <a:r>
              <a:rPr lang="de-CH" sz="7200" b="1" dirty="0" smtClean="0"/>
              <a:t>lassen</a:t>
            </a:r>
            <a:endParaRPr lang="en-US" sz="7200" b="1" dirty="0"/>
          </a:p>
          <a:p>
            <a:r>
              <a:rPr lang="de-CH" sz="6400" b="1" dirty="0"/>
              <a:t>Insbesondere wenn es dann um eine breite Anhörung und die Umsetzung eines „Masterplans“ mit aggressiver oder anspruchsvoller Zielsetzung geht werden die globalen und Umgebungsfaktoren tendenziell mehr störend als hilfreich zu Tage treten. </a:t>
            </a:r>
            <a:endParaRPr lang="de-CH" sz="6400" b="1" dirty="0" smtClean="0"/>
          </a:p>
          <a:p>
            <a:pPr marL="0" indent="0">
              <a:buNone/>
            </a:pPr>
            <a:endParaRPr lang="en-US" b="1" dirty="0"/>
          </a:p>
          <a:p>
            <a:r>
              <a:rPr lang="de-CH" sz="6400" b="1" dirty="0"/>
              <a:t>Vor allem der Umstand dass der Trend „IP ins Auto“ und „Mobile </a:t>
            </a:r>
            <a:r>
              <a:rPr lang="de-CH" sz="6400" b="1" dirty="0" err="1"/>
              <a:t>everywhere</a:t>
            </a:r>
            <a:r>
              <a:rPr lang="de-CH" sz="6400" b="1" dirty="0"/>
              <a:t> on all Devices“ stärker wird, dürfte die Diskussion belasten. </a:t>
            </a:r>
            <a:endParaRPr lang="de-CH" sz="6400" b="1" dirty="0" smtClean="0"/>
          </a:p>
          <a:p>
            <a:endParaRPr lang="de-CH" sz="6400" b="1" dirty="0" smtClean="0"/>
          </a:p>
          <a:p>
            <a:r>
              <a:rPr lang="de-CH" sz="6400" b="1" dirty="0" smtClean="0"/>
              <a:t>Dazu </a:t>
            </a:r>
            <a:r>
              <a:rPr lang="de-CH" sz="6400" b="1" dirty="0"/>
              <a:t>komm die </a:t>
            </a:r>
            <a:r>
              <a:rPr lang="de-CH" sz="6400" b="1" dirty="0" smtClean="0"/>
              <a:t>dank </a:t>
            </a:r>
            <a:r>
              <a:rPr lang="de-CH" sz="6400" b="1" dirty="0"/>
              <a:t>SDR (Software </a:t>
            </a:r>
            <a:r>
              <a:rPr lang="de-CH" sz="6400" b="1" dirty="0" err="1"/>
              <a:t>Defined</a:t>
            </a:r>
            <a:r>
              <a:rPr lang="de-CH" sz="6400" b="1" dirty="0"/>
              <a:t> Radio) viel einfachere Multi-Norm-Empfänger-Realisierung welche anderen Technischen  Systemen den Marktzutritt deutlich erleichtert</a:t>
            </a:r>
            <a:r>
              <a:rPr lang="de-CH" sz="6400" b="1" dirty="0" smtClean="0"/>
              <a:t>.</a:t>
            </a:r>
          </a:p>
          <a:p>
            <a:endParaRPr lang="en-US" b="1" dirty="0"/>
          </a:p>
        </p:txBody>
      </p:sp>
      <p:sp>
        <p:nvSpPr>
          <p:cNvPr id="5" name="Titel 1"/>
          <p:cNvSpPr txBox="1">
            <a:spLocks/>
          </p:cNvSpPr>
          <p:nvPr/>
        </p:nvSpPr>
        <p:spPr>
          <a:xfrm>
            <a:off x="539552" y="627535"/>
            <a:ext cx="7772400" cy="324036"/>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de-CH" dirty="0" smtClean="0">
                <a:solidFill>
                  <a:srgbClr val="000000"/>
                </a:solidFill>
                <a:ea typeface="Calibri"/>
                <a:cs typeface="Times New Roman"/>
              </a:rPr>
              <a:t/>
            </a:r>
            <a:br>
              <a:rPr lang="de-CH" dirty="0" smtClean="0">
                <a:solidFill>
                  <a:srgbClr val="000000"/>
                </a:solidFill>
                <a:ea typeface="Calibri"/>
                <a:cs typeface="Times New Roman"/>
              </a:rPr>
            </a:br>
            <a:r>
              <a:rPr lang="de-CH" sz="9600" b="1" dirty="0" smtClean="0">
                <a:solidFill>
                  <a:srgbClr val="000000"/>
                </a:solidFill>
                <a:ea typeface="Calibri"/>
                <a:cs typeface="Times New Roman"/>
              </a:rPr>
              <a:t>DAB+ und Radiodigitalisierung generell im Rest der Welt</a:t>
            </a:r>
            <a:r>
              <a:rPr lang="en-US" sz="5400" dirty="0" smtClean="0">
                <a:ea typeface="Calibri"/>
                <a:cs typeface="Times New Roman"/>
              </a:rPr>
              <a:t/>
            </a:r>
            <a:br>
              <a:rPr lang="en-US" sz="5400" dirty="0" smtClean="0">
                <a:ea typeface="Calibri"/>
                <a:cs typeface="Times New Roman"/>
              </a:rPr>
            </a:br>
            <a:endParaRPr lang="en-US" dirty="0"/>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14301"/>
            <a:ext cx="1905000"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645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627534"/>
            <a:ext cx="8229600" cy="4392488"/>
          </a:xfrm>
        </p:spPr>
        <p:txBody>
          <a:bodyPr>
            <a:normAutofit fontScale="40000" lnSpcReduction="20000"/>
          </a:bodyPr>
          <a:lstStyle/>
          <a:p>
            <a:r>
              <a:rPr lang="de-CH" sz="4500" b="1" dirty="0"/>
              <a:t>Nicht alle Radios der Welt drängen auf  </a:t>
            </a:r>
            <a:r>
              <a:rPr lang="de-CH" sz="4500" b="1" dirty="0" err="1"/>
              <a:t>auf</a:t>
            </a:r>
            <a:r>
              <a:rPr lang="de-CH" sz="4500" b="1" dirty="0"/>
              <a:t> DAB und nicht überall ist der DAB+ Turbo wie in der CH gezündet. </a:t>
            </a:r>
            <a:endParaRPr lang="de-CH" sz="4500" b="1" dirty="0" smtClean="0"/>
          </a:p>
          <a:p>
            <a:pPr marL="0" indent="0">
              <a:buNone/>
            </a:pPr>
            <a:endParaRPr lang="de-CH" sz="2000" b="1" dirty="0" smtClean="0"/>
          </a:p>
          <a:p>
            <a:r>
              <a:rPr lang="de-CH" sz="4500" b="1" dirty="0" smtClean="0"/>
              <a:t>Vor </a:t>
            </a:r>
            <a:r>
              <a:rPr lang="de-CH" sz="4500" b="1" dirty="0"/>
              <a:t>allem kleinere, nicht kommerzielle und nicht zu einem Verbund gehörende kommerzielle Veranstalter betrachten (sehr oft zu Recht) DAB+ aus sehr unterschiedlichen Gründen als nicht ideal für sie. Aber gerade auch da hat mit der UNIKOM-LIMUS-Konzessionierung die Schweiz auch einen lokalen Vorteil der vielleicht sogar über die Schweiz hinaus „ausstrahlen“ könnte</a:t>
            </a:r>
            <a:r>
              <a:rPr lang="de-CH" sz="4500" b="1" dirty="0" smtClean="0"/>
              <a:t>.</a:t>
            </a:r>
          </a:p>
          <a:p>
            <a:endParaRPr lang="en-US" sz="2000" b="1" dirty="0"/>
          </a:p>
          <a:p>
            <a:r>
              <a:rPr lang="de-CH" sz="4900" b="1" dirty="0"/>
              <a:t>Betrachtet man einmal ausnahmsweise nicht die Grösse der Veranstalter sondern deren Anzahl als Massstab, dann erkennt man sehr leicht dass zur Zeit global betrachtet und in naher Zukunft sich nur ein marginal kleiner Teil der Veranstalter- Gesamtheit für DAB+ engagieren wird.</a:t>
            </a:r>
            <a:endParaRPr lang="en-US" sz="4900" b="1" dirty="0"/>
          </a:p>
          <a:p>
            <a:pPr marL="0" indent="0">
              <a:buNone/>
            </a:pPr>
            <a:endParaRPr lang="de-CH" sz="2000" dirty="0" smtClean="0"/>
          </a:p>
          <a:p>
            <a:pPr marL="0" indent="0">
              <a:buNone/>
            </a:pPr>
            <a:r>
              <a:rPr lang="de-CH" sz="6000" b="1" dirty="0" smtClean="0"/>
              <a:t>In </a:t>
            </a:r>
            <a:r>
              <a:rPr lang="de-CH" sz="6000" b="1" dirty="0"/>
              <a:t>der Summe bedeutet das:</a:t>
            </a:r>
            <a:endParaRPr lang="en-US" sz="6000" b="1" dirty="0"/>
          </a:p>
          <a:p>
            <a:pPr lvl="0"/>
            <a:r>
              <a:rPr lang="de-CH" sz="4500" b="1" dirty="0"/>
              <a:t>Das Opportunitäts- Fenster für eine erfolgreiche DAB+ Migration </a:t>
            </a:r>
            <a:r>
              <a:rPr lang="de-CH" sz="4500" b="1" dirty="0" smtClean="0"/>
              <a:t>ist nur </a:t>
            </a:r>
            <a:r>
              <a:rPr lang="de-CH" sz="4500" b="1" dirty="0"/>
              <a:t>noch wenige Jahre offen, danach wird’s sehr schwer werden, in Ländern wo </a:t>
            </a:r>
            <a:r>
              <a:rPr lang="de-CH" sz="4500" b="1" dirty="0" smtClean="0"/>
              <a:t>noch </a:t>
            </a:r>
            <a:r>
              <a:rPr lang="de-CH" sz="4500" b="1" dirty="0"/>
              <a:t>nicht gestartet wurde wohl sogar unmöglich.</a:t>
            </a:r>
            <a:endParaRPr lang="en-US" sz="4500" b="1" dirty="0"/>
          </a:p>
          <a:p>
            <a:endParaRPr lang="en-US"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14301"/>
            <a:ext cx="1905000"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091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48690"/>
            <a:ext cx="5420044" cy="5041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48150"/>
            <a:ext cx="3456384" cy="5072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5794" y="3009751"/>
            <a:ext cx="1992070" cy="949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p:nvSpPr>
        <p:spPr>
          <a:xfrm>
            <a:off x="251520" y="555526"/>
            <a:ext cx="3096344" cy="646331"/>
          </a:xfrm>
          <a:prstGeom prst="rect">
            <a:avLst/>
          </a:prstGeom>
        </p:spPr>
        <p:txBody>
          <a:bodyPr wrap="square">
            <a:spAutoFit/>
          </a:bodyPr>
          <a:lstStyle/>
          <a:p>
            <a:pPr lvl="0"/>
            <a:r>
              <a:rPr lang="en-US" b="1" dirty="0">
                <a:solidFill>
                  <a:prstClr val="black"/>
                </a:solidFill>
              </a:rPr>
              <a:t>DAB+ an der </a:t>
            </a:r>
            <a:r>
              <a:rPr lang="en-US" b="1" dirty="0" smtClean="0">
                <a:solidFill>
                  <a:prstClr val="black"/>
                </a:solidFill>
              </a:rPr>
              <a:t>IFA2012, </a:t>
            </a:r>
            <a:r>
              <a:rPr lang="en-US" b="1" dirty="0" err="1">
                <a:solidFill>
                  <a:prstClr val="black"/>
                </a:solidFill>
              </a:rPr>
              <a:t>endlich</a:t>
            </a:r>
            <a:r>
              <a:rPr lang="en-US" b="1" dirty="0">
                <a:solidFill>
                  <a:prstClr val="black"/>
                </a:solidFill>
              </a:rPr>
              <a:t> </a:t>
            </a:r>
            <a:r>
              <a:rPr lang="en-US" b="1" dirty="0" err="1">
                <a:solidFill>
                  <a:prstClr val="black"/>
                </a:solidFill>
              </a:rPr>
              <a:t>relativ</a:t>
            </a:r>
            <a:r>
              <a:rPr lang="en-US" b="1" dirty="0">
                <a:solidFill>
                  <a:prstClr val="black"/>
                </a:solidFill>
              </a:rPr>
              <a:t> starker </a:t>
            </a:r>
            <a:r>
              <a:rPr lang="en-US" b="1" dirty="0" err="1" smtClean="0">
                <a:solidFill>
                  <a:prstClr val="black"/>
                </a:solidFill>
              </a:rPr>
              <a:t>Auftritt</a:t>
            </a:r>
            <a:r>
              <a:rPr lang="en-US" b="1" dirty="0" smtClean="0">
                <a:solidFill>
                  <a:prstClr val="black"/>
                </a:solidFill>
              </a:rPr>
              <a:t>:</a:t>
            </a:r>
            <a:endParaRPr lang="en-US" b="1" dirty="0">
              <a:solidFill>
                <a:prstClr val="black"/>
              </a:solidFill>
            </a:endParaRPr>
          </a:p>
        </p:txBody>
      </p:sp>
      <p:sp>
        <p:nvSpPr>
          <p:cNvPr id="6" name="Textfeld 3"/>
          <p:cNvSpPr txBox="1">
            <a:spLocks noChangeArrowheads="1"/>
          </p:cNvSpPr>
          <p:nvPr/>
        </p:nvSpPr>
        <p:spPr bwMode="auto">
          <a:xfrm>
            <a:off x="243662" y="1131590"/>
            <a:ext cx="2808312" cy="1015663"/>
          </a:xfrm>
          <a:prstGeom prst="rect">
            <a:avLst/>
          </a:prstGeom>
          <a:solidFill>
            <a:schemeClr val="accent1">
              <a:alpha val="38823"/>
            </a:schemeClr>
          </a:solid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eaLnBrk="1" hangingPunct="1">
              <a:buFont typeface="Arial" pitchFamily="34" charset="0"/>
              <a:buChar char="•"/>
              <a:defRPr/>
            </a:pPr>
            <a:r>
              <a:rPr lang="en-US" sz="1200" b="1" dirty="0" err="1" smtClean="0"/>
              <a:t>Rund</a:t>
            </a:r>
            <a:r>
              <a:rPr lang="en-US" sz="1200" b="1" dirty="0" smtClean="0"/>
              <a:t> 22 </a:t>
            </a:r>
            <a:r>
              <a:rPr lang="en-US" sz="1200" b="1" dirty="0" err="1" smtClean="0"/>
              <a:t>Aussteller</a:t>
            </a:r>
            <a:r>
              <a:rPr lang="en-US" sz="1200" b="1" dirty="0" smtClean="0"/>
              <a:t> </a:t>
            </a:r>
            <a:r>
              <a:rPr lang="en-US" sz="1200" b="1" dirty="0" err="1" smtClean="0"/>
              <a:t>mit</a:t>
            </a:r>
            <a:r>
              <a:rPr lang="en-US" sz="1200" b="1" dirty="0" smtClean="0"/>
              <a:t> DAB+</a:t>
            </a:r>
          </a:p>
          <a:p>
            <a:pPr marL="285750" indent="-285750" eaLnBrk="1" hangingPunct="1">
              <a:buFont typeface="Arial" pitchFamily="34" charset="0"/>
              <a:buChar char="•"/>
              <a:defRPr/>
            </a:pPr>
            <a:r>
              <a:rPr lang="en-US" sz="1200" b="1" dirty="0" err="1" smtClean="0"/>
              <a:t>Im</a:t>
            </a:r>
            <a:r>
              <a:rPr lang="en-US" sz="1200" b="1" dirty="0" smtClean="0"/>
              <a:t> Auto </a:t>
            </a:r>
            <a:r>
              <a:rPr lang="en-US" sz="1200" b="1" dirty="0" err="1" smtClean="0"/>
              <a:t>als</a:t>
            </a:r>
            <a:r>
              <a:rPr lang="en-US" sz="1200" b="1" dirty="0" smtClean="0"/>
              <a:t> Option und Standard </a:t>
            </a:r>
            <a:r>
              <a:rPr lang="en-US" sz="1200" b="1" dirty="0" err="1" smtClean="0"/>
              <a:t>im</a:t>
            </a:r>
            <a:r>
              <a:rPr lang="en-US" sz="1200" b="1" dirty="0" smtClean="0"/>
              <a:t> “</a:t>
            </a:r>
            <a:r>
              <a:rPr lang="en-US" sz="1200" b="1" dirty="0" err="1" smtClean="0"/>
              <a:t>Anmarsch</a:t>
            </a:r>
            <a:r>
              <a:rPr lang="en-US" sz="1200" b="1" dirty="0" smtClean="0"/>
              <a:t>” und  </a:t>
            </a:r>
            <a:r>
              <a:rPr lang="en-US" sz="1200" b="1" dirty="0" err="1" smtClean="0"/>
              <a:t>auch</a:t>
            </a:r>
            <a:r>
              <a:rPr lang="en-US" sz="1200" b="1" dirty="0" smtClean="0"/>
              <a:t> </a:t>
            </a:r>
            <a:r>
              <a:rPr lang="en-US" sz="1200" b="1" dirty="0" err="1" smtClean="0"/>
              <a:t>gutes</a:t>
            </a:r>
            <a:r>
              <a:rPr lang="en-US" sz="1200" b="1" dirty="0" smtClean="0"/>
              <a:t> </a:t>
            </a:r>
            <a:r>
              <a:rPr lang="en-US" sz="1200" b="1" dirty="0" err="1" smtClean="0"/>
              <a:t>Angebot</a:t>
            </a:r>
            <a:r>
              <a:rPr lang="en-US" sz="1200" b="1" dirty="0" smtClean="0"/>
              <a:t> an After Market </a:t>
            </a:r>
            <a:r>
              <a:rPr lang="en-US" sz="1200" b="1" dirty="0" err="1" smtClean="0"/>
              <a:t>Autoradios</a:t>
            </a:r>
            <a:endParaRPr lang="en-US" sz="1200" b="1" dirty="0" smtClean="0"/>
          </a:p>
        </p:txBody>
      </p:sp>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114301"/>
            <a:ext cx="1905000"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a:off x="107504" y="3867894"/>
            <a:ext cx="3312368" cy="954107"/>
          </a:xfrm>
          <a:prstGeom prst="rect">
            <a:avLst/>
          </a:prstGeom>
          <a:noFill/>
        </p:spPr>
        <p:txBody>
          <a:bodyPr wrap="square" rtlCol="0">
            <a:spAutoFit/>
          </a:bodyPr>
          <a:lstStyle/>
          <a:p>
            <a:r>
              <a:rPr lang="de-CH" sz="2800" b="1" dirty="0" smtClean="0"/>
              <a:t>Hat sich leider nicht bewahrheitet </a:t>
            </a:r>
            <a:r>
              <a:rPr lang="de-CH" sz="2800" b="1" dirty="0" smtClean="0">
                <a:sym typeface="Wingdings" panose="05000000000000000000" pitchFamily="2" charset="2"/>
              </a:rPr>
              <a:t> </a:t>
            </a:r>
            <a:endParaRPr lang="en-US" sz="2800" b="1" dirty="0"/>
          </a:p>
        </p:txBody>
      </p:sp>
    </p:spTree>
    <p:extLst>
      <p:ext uri="{BB962C8B-B14F-4D97-AF65-F5344CB8AC3E}">
        <p14:creationId xmlns:p14="http://schemas.microsoft.com/office/powerpoint/2010/main" val="214167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00" y="0"/>
            <a:ext cx="9136517" cy="2833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229" y="2505499"/>
            <a:ext cx="3994398" cy="336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4299942"/>
            <a:ext cx="854710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2195737" y="41998"/>
            <a:ext cx="2910732" cy="461665"/>
          </a:xfrm>
          <a:prstGeom prst="rect">
            <a:avLst/>
          </a:prstGeom>
          <a:noFill/>
        </p:spPr>
        <p:txBody>
          <a:bodyPr wrap="square" rtlCol="0">
            <a:spAutoFit/>
          </a:bodyPr>
          <a:lstStyle/>
          <a:p>
            <a:r>
              <a:rPr lang="de-CH" sz="2400" b="1" dirty="0" smtClean="0"/>
              <a:t>DAB +  anderswo</a:t>
            </a:r>
            <a:endParaRPr lang="en-US" sz="2400" b="1" dirty="0"/>
          </a:p>
        </p:txBody>
      </p:sp>
      <p:sp>
        <p:nvSpPr>
          <p:cNvPr id="7" name="Textfeld 6"/>
          <p:cNvSpPr txBox="1"/>
          <p:nvPr/>
        </p:nvSpPr>
        <p:spPr>
          <a:xfrm>
            <a:off x="42672" y="1059582"/>
            <a:ext cx="3953264" cy="3385542"/>
          </a:xfrm>
          <a:prstGeom prst="rect">
            <a:avLst/>
          </a:prstGeom>
          <a:noFill/>
        </p:spPr>
        <p:txBody>
          <a:bodyPr wrap="square" rtlCol="0">
            <a:spAutoFit/>
          </a:bodyPr>
          <a:lstStyle/>
          <a:p>
            <a:r>
              <a:rPr lang="de-CH" b="1" dirty="0" smtClean="0"/>
              <a:t>Unsere Nachbarn :</a:t>
            </a:r>
          </a:p>
          <a:p>
            <a:r>
              <a:rPr lang="de-CH" sz="1400" b="1" dirty="0" smtClean="0"/>
              <a:t>BRD NORD:  </a:t>
            </a:r>
          </a:p>
          <a:p>
            <a:r>
              <a:rPr lang="de-CH" sz="1400" dirty="0" smtClean="0"/>
              <a:t>«lauwarm bis kalt»</a:t>
            </a:r>
          </a:p>
          <a:p>
            <a:r>
              <a:rPr lang="de-CH" sz="1400" b="1" dirty="0" smtClean="0"/>
              <a:t>BRD SÜD:     </a:t>
            </a:r>
          </a:p>
          <a:p>
            <a:r>
              <a:rPr lang="de-CH" sz="1400" dirty="0" smtClean="0"/>
              <a:t>«die heissen Befürworter , mit einigen Intermezzos»</a:t>
            </a:r>
          </a:p>
          <a:p>
            <a:r>
              <a:rPr lang="de-CH" sz="1400" b="1" dirty="0" smtClean="0"/>
              <a:t>Austria :</a:t>
            </a:r>
            <a:r>
              <a:rPr lang="de-CH" sz="1400" dirty="0" smtClean="0"/>
              <a:t>   </a:t>
            </a:r>
          </a:p>
          <a:p>
            <a:r>
              <a:rPr lang="de-CH" sz="1400" dirty="0" smtClean="0"/>
              <a:t>Nada, beginnen zu «reden»</a:t>
            </a:r>
          </a:p>
          <a:p>
            <a:r>
              <a:rPr lang="de-CH" sz="1400" b="1" dirty="0" smtClean="0"/>
              <a:t>Frankreich:  </a:t>
            </a:r>
          </a:p>
          <a:p>
            <a:r>
              <a:rPr lang="de-CH" sz="1400" dirty="0" smtClean="0"/>
              <a:t>Nada + Verzögerung, neu DAB+</a:t>
            </a:r>
          </a:p>
          <a:p>
            <a:r>
              <a:rPr lang="de-CH" sz="1400" b="1" dirty="0" smtClean="0"/>
              <a:t>Italien: </a:t>
            </a:r>
          </a:p>
          <a:p>
            <a:r>
              <a:rPr lang="de-CH" sz="1400" dirty="0" smtClean="0"/>
              <a:t>naja , lauwarm , partiell</a:t>
            </a:r>
          </a:p>
          <a:p>
            <a:r>
              <a:rPr lang="de-CH" sz="1400" b="1" dirty="0" smtClean="0"/>
              <a:t>FL :    </a:t>
            </a:r>
          </a:p>
          <a:p>
            <a:r>
              <a:rPr lang="de-CH" sz="1400" dirty="0" smtClean="0"/>
              <a:t>werden bei CH «integriert» , </a:t>
            </a:r>
          </a:p>
          <a:p>
            <a:r>
              <a:rPr lang="de-CH" sz="1400" dirty="0" smtClean="0"/>
              <a:t>bezahlen Verbreitung FL/</a:t>
            </a:r>
            <a:r>
              <a:rPr lang="de-CH" sz="1400" dirty="0" err="1" smtClean="0"/>
              <a:t>Malbun</a:t>
            </a:r>
            <a:endParaRPr lang="de-CH" sz="1400" dirty="0"/>
          </a:p>
          <a:p>
            <a:endParaRPr lang="de-CH" sz="1400" dirty="0" smtClean="0"/>
          </a:p>
        </p:txBody>
      </p:sp>
      <p:sp>
        <p:nvSpPr>
          <p:cNvPr id="8" name="Textfeld 7"/>
          <p:cNvSpPr txBox="1"/>
          <p:nvPr/>
        </p:nvSpPr>
        <p:spPr>
          <a:xfrm>
            <a:off x="6516216" y="765497"/>
            <a:ext cx="2627784" cy="3600986"/>
          </a:xfrm>
          <a:prstGeom prst="rect">
            <a:avLst/>
          </a:prstGeom>
          <a:noFill/>
        </p:spPr>
        <p:txBody>
          <a:bodyPr wrap="square" rtlCol="0">
            <a:spAutoFit/>
          </a:bodyPr>
          <a:lstStyle/>
          <a:p>
            <a:r>
              <a:rPr lang="de-CH" b="1" dirty="0" smtClean="0"/>
              <a:t>Und sonst noch :</a:t>
            </a:r>
          </a:p>
          <a:p>
            <a:r>
              <a:rPr lang="de-CH" sz="1400" b="1" dirty="0" smtClean="0"/>
              <a:t>ENGLAND :</a:t>
            </a:r>
            <a:r>
              <a:rPr lang="de-CH" sz="1400" dirty="0" smtClean="0"/>
              <a:t>  erreichen </a:t>
            </a:r>
            <a:r>
              <a:rPr lang="de-CH" sz="1400" dirty="0" err="1" smtClean="0"/>
              <a:t>wahrsch</a:t>
            </a:r>
            <a:r>
              <a:rPr lang="de-CH" sz="1400" dirty="0" smtClean="0"/>
              <a:t>. Ende 2015 &gt; 50% digital </a:t>
            </a:r>
            <a:r>
              <a:rPr lang="de-CH" sz="1400" dirty="0" err="1" smtClean="0"/>
              <a:t>nutzung</a:t>
            </a:r>
            <a:r>
              <a:rPr lang="de-CH" sz="1400" dirty="0" smtClean="0"/>
              <a:t> = Switch </a:t>
            </a:r>
            <a:r>
              <a:rPr lang="de-CH" sz="1400" dirty="0" err="1" smtClean="0"/>
              <a:t>over</a:t>
            </a:r>
            <a:endParaRPr lang="de-CH" sz="1400" dirty="0" smtClean="0"/>
          </a:p>
          <a:p>
            <a:r>
              <a:rPr lang="de-CH" sz="1400" b="1" dirty="0" err="1" smtClean="0"/>
              <a:t>Norway</a:t>
            </a:r>
            <a:r>
              <a:rPr lang="de-CH" sz="1400" b="1" dirty="0" smtClean="0"/>
              <a:t>: </a:t>
            </a:r>
            <a:r>
              <a:rPr lang="de-CH" sz="1400" dirty="0" smtClean="0"/>
              <a:t>FM </a:t>
            </a:r>
            <a:r>
              <a:rPr lang="de-CH" sz="1400" dirty="0" err="1" smtClean="0"/>
              <a:t>switch</a:t>
            </a:r>
            <a:r>
              <a:rPr lang="de-CH" sz="1400" dirty="0" smtClean="0"/>
              <a:t> off 2017 mit Bedingungen.  </a:t>
            </a:r>
          </a:p>
          <a:p>
            <a:r>
              <a:rPr lang="de-CH" sz="1400" dirty="0" smtClean="0"/>
              <a:t>1Q-13: ca. 700 K RX</a:t>
            </a:r>
          </a:p>
          <a:p>
            <a:r>
              <a:rPr lang="de-CH" sz="1400" b="1" dirty="0" err="1" smtClean="0"/>
              <a:t>Denmark</a:t>
            </a:r>
            <a:r>
              <a:rPr lang="de-CH" sz="1400" b="1" dirty="0" smtClean="0"/>
              <a:t>: </a:t>
            </a:r>
            <a:r>
              <a:rPr lang="de-CH" sz="1400" dirty="0" smtClean="0"/>
              <a:t>Switch off 2019 mit Bedingungen . ca. 1 700 K RX</a:t>
            </a:r>
          </a:p>
          <a:p>
            <a:r>
              <a:rPr lang="de-CH" sz="1400" b="1" dirty="0" err="1" smtClean="0"/>
              <a:t>Sweden</a:t>
            </a:r>
            <a:r>
              <a:rPr lang="de-CH" sz="1400" b="1" dirty="0" smtClean="0"/>
              <a:t> :  </a:t>
            </a:r>
            <a:r>
              <a:rPr lang="de-CH" sz="1400" dirty="0" smtClean="0"/>
              <a:t>ca. 43 K RX , </a:t>
            </a:r>
            <a:r>
              <a:rPr lang="de-CH" sz="1400" dirty="0" err="1"/>
              <a:t>S</a:t>
            </a:r>
            <a:r>
              <a:rPr lang="de-CH" sz="1400" dirty="0" err="1" smtClean="0"/>
              <a:t>witchover</a:t>
            </a:r>
            <a:r>
              <a:rPr lang="de-CH" sz="1400" dirty="0" smtClean="0"/>
              <a:t> Project </a:t>
            </a:r>
            <a:r>
              <a:rPr lang="de-CH" sz="1400" dirty="0" err="1" smtClean="0"/>
              <a:t>started</a:t>
            </a:r>
            <a:endParaRPr lang="de-CH" sz="1400" b="1" dirty="0"/>
          </a:p>
          <a:p>
            <a:r>
              <a:rPr lang="de-CH" sz="1400" b="1" dirty="0" err="1" smtClean="0"/>
              <a:t>Australia</a:t>
            </a:r>
            <a:r>
              <a:rPr lang="de-CH" sz="1400" b="1" dirty="0" smtClean="0"/>
              <a:t> :  </a:t>
            </a:r>
            <a:r>
              <a:rPr lang="de-CH" sz="1400" dirty="0" smtClean="0"/>
              <a:t>sehr aktiv /</a:t>
            </a:r>
            <a:r>
              <a:rPr lang="de-CH" sz="1400" dirty="0" err="1" smtClean="0"/>
              <a:t>agressive</a:t>
            </a:r>
            <a:r>
              <a:rPr lang="de-CH" sz="1400" dirty="0" smtClean="0"/>
              <a:t> gemeinsame Vermarktung</a:t>
            </a:r>
          </a:p>
          <a:p>
            <a:r>
              <a:rPr lang="de-CH" sz="1400" b="1" dirty="0" smtClean="0"/>
              <a:t>+ viele Testländer </a:t>
            </a:r>
            <a:r>
              <a:rPr lang="de-CH" sz="1400" dirty="0"/>
              <a:t>+</a:t>
            </a:r>
            <a:r>
              <a:rPr lang="de-CH" sz="1400" dirty="0" smtClean="0"/>
              <a:t> Interessierte</a:t>
            </a:r>
          </a:p>
          <a:p>
            <a:endParaRPr lang="de-CH" sz="1400" dirty="0" smtClean="0"/>
          </a:p>
          <a:p>
            <a:r>
              <a:rPr lang="de-CH" sz="1400" dirty="0" smtClean="0"/>
              <a:t>CHINA:  8% </a:t>
            </a:r>
            <a:r>
              <a:rPr lang="de-CH" sz="1400" dirty="0"/>
              <a:t>A</a:t>
            </a:r>
            <a:r>
              <a:rPr lang="de-CH" sz="1400" dirty="0" smtClean="0"/>
              <a:t>bdeckung</a:t>
            </a:r>
            <a:endParaRPr lang="de-CH" sz="1400" dirty="0"/>
          </a:p>
        </p:txBody>
      </p:sp>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114301"/>
            <a:ext cx="1905000"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995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5823"/>
            <a:ext cx="6131024" cy="565571"/>
          </a:xfrm>
        </p:spPr>
        <p:txBody>
          <a:bodyPr>
            <a:normAutofit fontScale="90000"/>
          </a:bodyPr>
          <a:lstStyle/>
          <a:p>
            <a:r>
              <a:rPr lang="de-CH" sz="3600" b="1" dirty="0" err="1" smtClean="0"/>
              <a:t>DigiMig</a:t>
            </a:r>
            <a:r>
              <a:rPr lang="de-CH" sz="3600" b="1" dirty="0" smtClean="0"/>
              <a:t> - Motivation</a:t>
            </a:r>
            <a:endParaRPr lang="en-US" sz="3600" b="1" dirty="0"/>
          </a:p>
        </p:txBody>
      </p:sp>
      <p:sp>
        <p:nvSpPr>
          <p:cNvPr id="3" name="Inhaltsplatzhalter 2"/>
          <p:cNvSpPr>
            <a:spLocks noGrp="1"/>
          </p:cNvSpPr>
          <p:nvPr>
            <p:ph idx="1"/>
          </p:nvPr>
        </p:nvSpPr>
        <p:spPr>
          <a:xfrm>
            <a:off x="323528" y="771550"/>
            <a:ext cx="8668072" cy="4176464"/>
          </a:xfrm>
        </p:spPr>
        <p:txBody>
          <a:bodyPr>
            <a:normAutofit fontScale="85000" lnSpcReduction="20000"/>
          </a:bodyPr>
          <a:lstStyle/>
          <a:p>
            <a:r>
              <a:rPr lang="de-CH" sz="2400" dirty="0"/>
              <a:t>Vorgabe durch Digitalisierungsstrategie des </a:t>
            </a:r>
            <a:r>
              <a:rPr lang="de-CH" sz="2400" dirty="0" smtClean="0"/>
              <a:t>Bundes</a:t>
            </a:r>
          </a:p>
          <a:p>
            <a:endParaRPr lang="de-CH" sz="900" dirty="0"/>
          </a:p>
          <a:p>
            <a:r>
              <a:rPr lang="de-CH" sz="2400" dirty="0"/>
              <a:t>Indirekter Zwang durch </a:t>
            </a:r>
            <a:r>
              <a:rPr lang="de-CH" sz="2400" dirty="0" err="1" smtClean="0"/>
              <a:t>Lokomotiv</a:t>
            </a:r>
            <a:r>
              <a:rPr lang="de-CH" sz="2400" dirty="0" smtClean="0"/>
              <a:t>-Funktion </a:t>
            </a:r>
            <a:r>
              <a:rPr lang="de-CH" sz="2400" dirty="0"/>
              <a:t>der </a:t>
            </a:r>
            <a:r>
              <a:rPr lang="de-CH" sz="2400" dirty="0" smtClean="0"/>
              <a:t>SRG</a:t>
            </a:r>
          </a:p>
          <a:p>
            <a:endParaRPr lang="de-CH" sz="900" dirty="0"/>
          </a:p>
          <a:p>
            <a:r>
              <a:rPr lang="de-CH" sz="2400" dirty="0"/>
              <a:t>Einfacher Einstieg in die </a:t>
            </a:r>
            <a:r>
              <a:rPr lang="de-CH" sz="2400" dirty="0" smtClean="0"/>
              <a:t>Digitalisierung </a:t>
            </a:r>
            <a:r>
              <a:rPr lang="de-CH" sz="2400" dirty="0"/>
              <a:t>«abgelehnt» (HD-Radio </a:t>
            </a:r>
            <a:r>
              <a:rPr lang="de-CH" sz="2400" dirty="0" smtClean="0"/>
              <a:t>)</a:t>
            </a:r>
          </a:p>
          <a:p>
            <a:endParaRPr lang="de-CH" sz="900" dirty="0"/>
          </a:p>
          <a:p>
            <a:r>
              <a:rPr lang="de-CH" sz="2400" b="1" dirty="0" smtClean="0"/>
              <a:t>Entwicklungspotential für Radio im Digitalen Zeitalter (</a:t>
            </a:r>
            <a:r>
              <a:rPr lang="de-CH" sz="1400" b="1" dirty="0" smtClean="0"/>
              <a:t>auch </a:t>
            </a:r>
            <a:r>
              <a:rPr lang="de-CH" sz="2400" b="1" dirty="0" smtClean="0"/>
              <a:t>dabeibleiben!)</a:t>
            </a:r>
          </a:p>
          <a:p>
            <a:endParaRPr lang="de-CH" sz="1000" b="1" dirty="0" smtClean="0"/>
          </a:p>
          <a:p>
            <a:r>
              <a:rPr lang="de-CH" sz="2400" b="1" dirty="0" smtClean="0"/>
              <a:t>Einmalige kurzfristige Chance  Technologieförderung und  Rahmenbedingungen </a:t>
            </a:r>
            <a:r>
              <a:rPr lang="de-CH" sz="2400" dirty="0" smtClean="0"/>
              <a:t>(</a:t>
            </a:r>
            <a:r>
              <a:rPr lang="de-CH" sz="2400" dirty="0" err="1" smtClean="0"/>
              <a:t>hit</a:t>
            </a:r>
            <a:r>
              <a:rPr lang="de-CH" sz="2400" dirty="0" smtClean="0"/>
              <a:t> </a:t>
            </a:r>
            <a:r>
              <a:rPr lang="de-CH" sz="2400" dirty="0" err="1" smtClean="0"/>
              <a:t>or</a:t>
            </a:r>
            <a:r>
              <a:rPr lang="de-CH" sz="2400" dirty="0" smtClean="0"/>
              <a:t> miss !) </a:t>
            </a:r>
            <a:r>
              <a:rPr lang="de-CH" sz="2400" b="1" dirty="0" smtClean="0"/>
              <a:t>zu erreichen. </a:t>
            </a:r>
            <a:r>
              <a:rPr lang="de-CH" sz="2400" dirty="0" smtClean="0"/>
              <a:t>(Jahrzehnte-Projekt !)</a:t>
            </a:r>
          </a:p>
          <a:p>
            <a:endParaRPr lang="de-CH" sz="1100" dirty="0"/>
          </a:p>
          <a:p>
            <a:r>
              <a:rPr lang="de-CH" sz="2400" b="1" dirty="0" smtClean="0"/>
              <a:t>Grobe Kostenschätzung  für techn. Verbreitung der Privatradios der Schweiz :</a:t>
            </a:r>
          </a:p>
          <a:p>
            <a:pPr marL="0" indent="0">
              <a:buNone/>
            </a:pPr>
            <a:r>
              <a:rPr lang="de-CH" sz="2400" b="1" dirty="0" smtClean="0"/>
              <a:t>      UKW: </a:t>
            </a:r>
            <a:r>
              <a:rPr lang="de-CH" sz="1200" dirty="0"/>
              <a:t> </a:t>
            </a:r>
            <a:r>
              <a:rPr lang="de-CH" sz="1200" dirty="0" smtClean="0"/>
              <a:t>                </a:t>
            </a:r>
            <a:r>
              <a:rPr lang="de-CH" sz="1600" b="1" dirty="0" smtClean="0"/>
              <a:t>9 </a:t>
            </a:r>
            <a:r>
              <a:rPr lang="de-CH" sz="1600" b="1" dirty="0"/>
              <a:t>Mio. </a:t>
            </a:r>
            <a:r>
              <a:rPr lang="de-CH" sz="1600" b="1" dirty="0" smtClean="0"/>
              <a:t>SFR Fixkosten pro Jahr </a:t>
            </a:r>
            <a:r>
              <a:rPr lang="de-CH" sz="1200" b="1" dirty="0" smtClean="0"/>
              <a:t>für KG  egal ob 100% oder 0%Nutzung</a:t>
            </a:r>
            <a:endParaRPr lang="de-CH" sz="1200" dirty="0" smtClean="0"/>
          </a:p>
          <a:p>
            <a:pPr marL="0" indent="0">
              <a:buNone/>
            </a:pPr>
            <a:r>
              <a:rPr lang="de-CH" sz="2400" b="1" dirty="0" smtClean="0"/>
              <a:t>      DAB+:      </a:t>
            </a:r>
            <a:r>
              <a:rPr lang="de-CH" sz="1600" b="1" dirty="0" smtClean="0"/>
              <a:t>10-15 </a:t>
            </a:r>
            <a:r>
              <a:rPr lang="de-CH" sz="1600" b="1" dirty="0"/>
              <a:t>Mio. </a:t>
            </a:r>
            <a:r>
              <a:rPr lang="de-CH" sz="1600" b="1" dirty="0" smtClean="0"/>
              <a:t>SFR Fixkosten </a:t>
            </a:r>
            <a:r>
              <a:rPr lang="de-CH" sz="1600" b="1" dirty="0"/>
              <a:t>pro </a:t>
            </a:r>
            <a:r>
              <a:rPr lang="de-CH" sz="1600" b="1" dirty="0" smtClean="0"/>
              <a:t>Jahr </a:t>
            </a:r>
            <a:r>
              <a:rPr lang="de-CH" sz="1000" b="1" dirty="0" smtClean="0"/>
              <a:t>,</a:t>
            </a:r>
            <a:r>
              <a:rPr lang="de-CH" sz="1000" b="1" dirty="0"/>
              <a:t> egal ob 100% oder </a:t>
            </a:r>
            <a:r>
              <a:rPr lang="de-CH" sz="1000" b="1" dirty="0" smtClean="0"/>
              <a:t>0%Nutzung</a:t>
            </a:r>
            <a:r>
              <a:rPr lang="de-CH" sz="1000" dirty="0" smtClean="0"/>
              <a:t> </a:t>
            </a:r>
            <a:r>
              <a:rPr lang="de-CH" sz="1000" b="1" dirty="0" smtClean="0"/>
              <a:t>,grössere Gebiete als KG,  «alle drauf» , div. Vers. Annahmen </a:t>
            </a:r>
            <a:r>
              <a:rPr lang="de-CH" sz="2400" b="1" dirty="0" smtClean="0"/>
              <a:t>      </a:t>
            </a:r>
          </a:p>
          <a:p>
            <a:pPr marL="0" indent="0">
              <a:buNone/>
            </a:pPr>
            <a:r>
              <a:rPr lang="de-CH" sz="2400" b="1" dirty="0" smtClean="0"/>
              <a:t>      IP-Radio:  </a:t>
            </a:r>
            <a:r>
              <a:rPr lang="de-CH" sz="1600" b="1" dirty="0" smtClean="0"/>
              <a:t>5 Mio. SFR variable Kosten pro Jahr </a:t>
            </a:r>
            <a:r>
              <a:rPr lang="de-CH" sz="1400" dirty="0" smtClean="0"/>
              <a:t>, </a:t>
            </a:r>
            <a:r>
              <a:rPr lang="de-CH" sz="1100" b="1" dirty="0" smtClean="0"/>
              <a:t>Nutzung </a:t>
            </a:r>
            <a:r>
              <a:rPr lang="de-CH" sz="1100" b="1" dirty="0"/>
              <a:t>von 3% auf 30% steigend </a:t>
            </a:r>
            <a:r>
              <a:rPr lang="de-CH" sz="1100" b="1" dirty="0" smtClean="0"/>
              <a:t>,Preise  bis Faktor 10 sinkend , </a:t>
            </a:r>
            <a:r>
              <a:rPr lang="de-CH" sz="1000" b="1" dirty="0" smtClean="0"/>
              <a:t>variable Kosten steigend </a:t>
            </a:r>
          </a:p>
          <a:p>
            <a:pPr marL="0" indent="0">
              <a:buNone/>
            </a:pPr>
            <a:r>
              <a:rPr lang="de-CH" sz="1000" b="1" dirty="0"/>
              <a:t> </a:t>
            </a:r>
            <a:r>
              <a:rPr lang="de-CH" sz="1000" b="1" dirty="0" smtClean="0"/>
              <a:t>                                                                                                                                                                 oder sinkend ,je nach Verlauf Nutzung und Preise.</a:t>
            </a:r>
          </a:p>
          <a:p>
            <a:pPr marL="0" indent="0">
              <a:buNone/>
            </a:pPr>
            <a:r>
              <a:rPr lang="de-CH" sz="1400" dirty="0"/>
              <a:t> </a:t>
            </a:r>
            <a:r>
              <a:rPr lang="de-CH" sz="1400" dirty="0" smtClean="0"/>
              <a:t>         </a:t>
            </a:r>
          </a:p>
          <a:p>
            <a:pPr marL="0" indent="0">
              <a:buNone/>
            </a:pPr>
            <a:r>
              <a:rPr lang="de-CH" sz="1400" dirty="0"/>
              <a:t> </a:t>
            </a:r>
            <a:r>
              <a:rPr lang="de-CH" sz="1400" dirty="0" smtClean="0"/>
              <a:t>          Die Kostendifferenzen zwischen einzelnen Veranstaltern können sehr gross sein !</a:t>
            </a:r>
            <a:endParaRPr lang="en-US" sz="1600"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14301"/>
            <a:ext cx="1905000"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740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565571"/>
          </a:xfrm>
        </p:spPr>
        <p:txBody>
          <a:bodyPr>
            <a:normAutofit/>
          </a:bodyPr>
          <a:lstStyle/>
          <a:p>
            <a:r>
              <a:rPr lang="de-CH" sz="2400" b="1" dirty="0"/>
              <a:t>Radio Allgemein </a:t>
            </a:r>
            <a:endParaRPr lang="en-US" sz="2400" dirty="0"/>
          </a:p>
        </p:txBody>
      </p:sp>
      <p:sp>
        <p:nvSpPr>
          <p:cNvPr id="3" name="Inhaltsplatzhalter 2"/>
          <p:cNvSpPr>
            <a:spLocks noGrp="1"/>
          </p:cNvSpPr>
          <p:nvPr>
            <p:ph idx="1"/>
          </p:nvPr>
        </p:nvSpPr>
        <p:spPr>
          <a:xfrm>
            <a:off x="457200" y="771550"/>
            <a:ext cx="8507288" cy="4176464"/>
          </a:xfrm>
        </p:spPr>
        <p:txBody>
          <a:bodyPr>
            <a:normAutofit fontScale="32500" lnSpcReduction="20000"/>
          </a:bodyPr>
          <a:lstStyle/>
          <a:p>
            <a:pPr marL="0" indent="0">
              <a:buNone/>
            </a:pPr>
            <a:r>
              <a:rPr lang="de-CH" dirty="0" smtClean="0"/>
              <a:t>  </a:t>
            </a:r>
          </a:p>
          <a:p>
            <a:endParaRPr lang="de-CH" dirty="0"/>
          </a:p>
          <a:p>
            <a:endParaRPr lang="en-US" dirty="0"/>
          </a:p>
          <a:p>
            <a:r>
              <a:rPr lang="de-CH" sz="5500" dirty="0"/>
              <a:t>Auch UKW, und nicht etwa nur IP-Radio und DAB+ sind zurzeit Bestandteil von</a:t>
            </a:r>
            <a:r>
              <a:rPr lang="de-CH" sz="5500" b="1" dirty="0"/>
              <a:t> Hybridradio, </a:t>
            </a:r>
            <a:r>
              <a:rPr lang="de-CH" sz="5500" dirty="0"/>
              <a:t>welches auf weitere Vektoren, zum Beispiel „Kabelradio“ erweiterbar ist</a:t>
            </a:r>
            <a:r>
              <a:rPr lang="de-CH" sz="5500" dirty="0" smtClean="0"/>
              <a:t>.</a:t>
            </a:r>
          </a:p>
          <a:p>
            <a:endParaRPr lang="en-US" sz="2500" dirty="0"/>
          </a:p>
          <a:p>
            <a:r>
              <a:rPr lang="de-CH" sz="4900" dirty="0"/>
              <a:t>Die IMDA </a:t>
            </a:r>
            <a:r>
              <a:rPr lang="de-CH" sz="4900" u="sng" dirty="0">
                <a:hlinkClick r:id="rId2"/>
              </a:rPr>
              <a:t>http://www.imdalliance.org</a:t>
            </a:r>
            <a:r>
              <a:rPr lang="de-CH" sz="4900" dirty="0"/>
              <a:t> und </a:t>
            </a:r>
            <a:r>
              <a:rPr lang="de-CH" sz="4900" dirty="0" err="1"/>
              <a:t>RadioDNS</a:t>
            </a:r>
            <a:r>
              <a:rPr lang="de-CH" sz="4900" dirty="0"/>
              <a:t> </a:t>
            </a:r>
            <a:r>
              <a:rPr lang="de-CH" sz="4900" u="sng" dirty="0">
                <a:hlinkClick r:id="rId3"/>
              </a:rPr>
              <a:t>http://radiodns.org</a:t>
            </a:r>
            <a:r>
              <a:rPr lang="de-CH" sz="4900" dirty="0"/>
              <a:t>  sind die beiden kooperierenden non Profit </a:t>
            </a:r>
            <a:r>
              <a:rPr lang="de-CH" sz="4900" dirty="0" smtClean="0"/>
              <a:t>Organisationen </a:t>
            </a:r>
            <a:r>
              <a:rPr lang="de-CH" sz="4900" dirty="0"/>
              <a:t>welche sich aktiv mit Hybridradio beschäftigen</a:t>
            </a:r>
            <a:r>
              <a:rPr lang="de-CH" sz="4900" dirty="0" smtClean="0"/>
              <a:t>.</a:t>
            </a:r>
          </a:p>
          <a:p>
            <a:endParaRPr lang="de-CH" sz="2500" dirty="0" smtClean="0"/>
          </a:p>
          <a:p>
            <a:r>
              <a:rPr lang="de-CH" sz="4900" b="1" dirty="0" smtClean="0"/>
              <a:t>Die </a:t>
            </a:r>
            <a:r>
              <a:rPr lang="de-CH" sz="4900" b="1" dirty="0"/>
              <a:t>Aktivitäten haben zum Ziel, dass der Nutzer nur noch nach Inhalten sucht und sich nicht um die Verbreitungstechnologie kümmern muss, der Empfänger sucht den geeigneten Empfangsvektor selber. </a:t>
            </a:r>
            <a:r>
              <a:rPr lang="de-CH" sz="4900" dirty="0"/>
              <a:t>Für die langfristige Radio Entwicklung im Zeitalter der unumgänglichen Multi-Vektor-Verbreitung ist Hybridradio eine sehr relevante Entwicklung</a:t>
            </a:r>
            <a:r>
              <a:rPr lang="de-CH" sz="4900" dirty="0" smtClean="0"/>
              <a:t>.</a:t>
            </a:r>
          </a:p>
          <a:p>
            <a:endParaRPr lang="en-US" sz="2500" dirty="0"/>
          </a:p>
          <a:p>
            <a:r>
              <a:rPr lang="de-CH" sz="4900" dirty="0" smtClean="0"/>
              <a:t>Unter </a:t>
            </a:r>
            <a:r>
              <a:rPr lang="de-CH" sz="4900" dirty="0"/>
              <a:t>der Voraussetzung dass die Radio-Veranstalter die entsprechenden Massnahme auf der Senderseite treffen, ist eine Massenmarkteinführung innert weniger Jahre möglich. Grössere Erprobungen und operationelle Einführungen sind seit  rund 2 Jahren im Gang</a:t>
            </a:r>
            <a:r>
              <a:rPr lang="de-CH" sz="4900" dirty="0" smtClean="0"/>
              <a:t>.</a:t>
            </a:r>
          </a:p>
          <a:p>
            <a:pPr marL="0" indent="0">
              <a:buNone/>
            </a:pPr>
            <a:endParaRPr lang="de-CH" sz="4900" dirty="0" smtClean="0"/>
          </a:p>
          <a:p>
            <a:r>
              <a:rPr lang="de-CH" sz="4900" dirty="0" smtClean="0">
                <a:solidFill>
                  <a:srgbClr val="FF0000"/>
                </a:solidFill>
              </a:rPr>
              <a:t>Beispiel </a:t>
            </a:r>
            <a:r>
              <a:rPr lang="de-CH" sz="4900" dirty="0">
                <a:solidFill>
                  <a:srgbClr val="FF0000"/>
                </a:solidFill>
              </a:rPr>
              <a:t>U</a:t>
            </a:r>
            <a:r>
              <a:rPr lang="de-CH" sz="4900" dirty="0" smtClean="0">
                <a:solidFill>
                  <a:srgbClr val="FF0000"/>
                </a:solidFill>
              </a:rPr>
              <a:t>rs Lorenz (Kundenreklamation),wir werden uns auf </a:t>
            </a:r>
            <a:r>
              <a:rPr lang="de-CH" sz="4900" b="1" dirty="0" smtClean="0">
                <a:solidFill>
                  <a:srgbClr val="FF0000"/>
                </a:solidFill>
              </a:rPr>
              <a:t>ein</a:t>
            </a:r>
            <a:r>
              <a:rPr lang="de-CH" sz="4900" dirty="0" smtClean="0">
                <a:solidFill>
                  <a:srgbClr val="FF0000"/>
                </a:solidFill>
              </a:rPr>
              <a:t> </a:t>
            </a:r>
            <a:r>
              <a:rPr lang="de-CH" sz="4900" dirty="0">
                <a:solidFill>
                  <a:srgbClr val="FF0000"/>
                </a:solidFill>
              </a:rPr>
              <a:t>D</a:t>
            </a:r>
            <a:r>
              <a:rPr lang="de-CH" sz="4900" dirty="0" smtClean="0">
                <a:solidFill>
                  <a:srgbClr val="FF0000"/>
                </a:solidFill>
              </a:rPr>
              <a:t>elay einigen müssen! (Service-</a:t>
            </a:r>
            <a:r>
              <a:rPr lang="de-CH" sz="4900" dirty="0" err="1" smtClean="0">
                <a:solidFill>
                  <a:srgbClr val="FF0000"/>
                </a:solidFill>
              </a:rPr>
              <a:t>Following</a:t>
            </a:r>
            <a:r>
              <a:rPr lang="de-CH" sz="4900" dirty="0" smtClean="0">
                <a:solidFill>
                  <a:srgbClr val="FF0000"/>
                </a:solidFill>
              </a:rPr>
              <a:t> in Einführung !)</a:t>
            </a:r>
          </a:p>
          <a:p>
            <a:endParaRPr lang="en-US" b="1" dirty="0"/>
          </a:p>
          <a:p>
            <a:pPr marL="0" indent="0">
              <a:buNone/>
            </a:pPr>
            <a:endParaRPr lang="en-US" dirty="0"/>
          </a:p>
          <a:p>
            <a:endParaRPr lang="en-US" dirty="0"/>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771550"/>
            <a:ext cx="112395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1306" y="771549"/>
            <a:ext cx="64770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114301"/>
            <a:ext cx="1905000"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937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205531"/>
          </a:xfrm>
        </p:spPr>
        <p:txBody>
          <a:bodyPr>
            <a:normAutofit fontScale="90000"/>
          </a:bodyPr>
          <a:lstStyle/>
          <a:p>
            <a:r>
              <a:rPr lang="de-CH" sz="2400" b="1" dirty="0"/>
              <a:t>Digital UKW</a:t>
            </a:r>
            <a:endParaRPr lang="en-US" sz="2400" dirty="0"/>
          </a:p>
        </p:txBody>
      </p:sp>
      <p:sp>
        <p:nvSpPr>
          <p:cNvPr id="3" name="Inhaltsplatzhalter 2"/>
          <p:cNvSpPr>
            <a:spLocks noGrp="1"/>
          </p:cNvSpPr>
          <p:nvPr>
            <p:ph idx="1"/>
          </p:nvPr>
        </p:nvSpPr>
        <p:spPr>
          <a:xfrm>
            <a:off x="179512" y="267495"/>
            <a:ext cx="8640960" cy="2664295"/>
          </a:xfrm>
        </p:spPr>
        <p:txBody>
          <a:bodyPr>
            <a:normAutofit fontScale="70000" lnSpcReduction="20000"/>
          </a:bodyPr>
          <a:lstStyle/>
          <a:p>
            <a:pPr marL="0" indent="0">
              <a:buNone/>
            </a:pPr>
            <a:endParaRPr lang="en-US" sz="1700" dirty="0"/>
          </a:p>
          <a:p>
            <a:pPr marL="0" indent="0">
              <a:buNone/>
            </a:pPr>
            <a:r>
              <a:rPr lang="de-CH" sz="2600" b="1" dirty="0"/>
              <a:t>HD-Radio</a:t>
            </a:r>
            <a:r>
              <a:rPr lang="de-CH" sz="2600" dirty="0"/>
              <a:t> entwickelt sich langsam und  sicher weiter (12Mio RX verkauft), DRM+ ist  sehr aktiv, aber hat weiterhin noch keine ernsthafte Empfängerbasis und keinen Regelbetrieb und von allen anderen digitalen Applikationen im UKW Band ist gar nichts zu hören. </a:t>
            </a:r>
            <a:endParaRPr lang="de-CH" sz="2600" dirty="0" smtClean="0"/>
          </a:p>
          <a:p>
            <a:pPr marL="0" indent="0">
              <a:buNone/>
            </a:pPr>
            <a:r>
              <a:rPr lang="de-CH" sz="2300" b="1" dirty="0" smtClean="0"/>
              <a:t>(Weitere DRM+ und HD-Radio Feldtests in Europa sind in Planung und werden nochmals die </a:t>
            </a:r>
            <a:r>
              <a:rPr lang="de-CH" sz="2300" b="1" dirty="0"/>
              <a:t>T</a:t>
            </a:r>
            <a:r>
              <a:rPr lang="de-CH" sz="2300" b="1" dirty="0" smtClean="0"/>
              <a:t>echnologiediskussion anheizen können und temporäre Verunsicherung verbreiten)  </a:t>
            </a:r>
          </a:p>
          <a:p>
            <a:pPr marL="0" indent="0">
              <a:buNone/>
            </a:pPr>
            <a:r>
              <a:rPr lang="de-CH" sz="2600" dirty="0" smtClean="0"/>
              <a:t>Auf </a:t>
            </a:r>
            <a:r>
              <a:rPr lang="de-CH" sz="2600" dirty="0"/>
              <a:t>jeden Fall ist auch in Europa (ausserhalb der wenigen grossen DAB+ Veranstalter) ein steigendes Interesse an „digital UKW“ festzustellen. </a:t>
            </a:r>
            <a:endParaRPr lang="de-CH" sz="2600" dirty="0" smtClean="0"/>
          </a:p>
          <a:p>
            <a:pPr marL="0" indent="0">
              <a:buNone/>
            </a:pPr>
            <a:r>
              <a:rPr lang="de-CH" sz="2600" dirty="0" smtClean="0"/>
              <a:t>Eine </a:t>
            </a:r>
            <a:r>
              <a:rPr lang="de-CH" sz="2600" dirty="0"/>
              <a:t>„zweite Chance für HD-Radio“ </a:t>
            </a:r>
            <a:r>
              <a:rPr lang="de-CH" sz="2600" dirty="0" smtClean="0"/>
              <a:t>(oder später DRM+) </a:t>
            </a:r>
            <a:r>
              <a:rPr lang="de-CH" sz="2600" dirty="0"/>
              <a:t>in Teilen von </a:t>
            </a:r>
            <a:r>
              <a:rPr lang="de-CH" sz="2600" dirty="0" smtClean="0"/>
              <a:t>Europa ist nicht völlig auszuschliessen. </a:t>
            </a:r>
            <a:r>
              <a:rPr lang="de-CH" sz="2600" dirty="0"/>
              <a:t>Dies insbesondere dann, wenn die aktuell sich abzeichnende nächste DAB+ Frustration sich verbreitet „materialisieren“ sollte. </a:t>
            </a:r>
            <a:endParaRPr lang="de-CH" sz="2600" dirty="0" smtClean="0"/>
          </a:p>
          <a:p>
            <a:pPr marL="0" indent="0">
              <a:buNone/>
            </a:pPr>
            <a:endParaRPr lang="de-CH" dirty="0"/>
          </a:p>
          <a:p>
            <a:pPr marL="0" indent="0">
              <a:buNone/>
            </a:pPr>
            <a:endParaRPr lang="de-CH" dirty="0" smtClean="0"/>
          </a:p>
          <a:p>
            <a:pPr marL="0" indent="0">
              <a:buNone/>
            </a:pPr>
            <a:endParaRPr lang="en-US" dirty="0"/>
          </a:p>
          <a:p>
            <a:pPr marL="0" indent="0">
              <a:buNone/>
            </a:pPr>
            <a:endParaRPr lang="de-CH" b="1" dirty="0" smtClean="0"/>
          </a:p>
          <a:p>
            <a:pPr marL="0" indent="0">
              <a:buNone/>
            </a:pPr>
            <a:endParaRPr lang="de-CH" b="1" dirty="0" smtClean="0"/>
          </a:p>
          <a:p>
            <a:pPr marL="0" indent="0">
              <a:buNone/>
            </a:pPr>
            <a:endParaRPr lang="de-CH" b="1"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4653" y="2859782"/>
            <a:ext cx="4163735" cy="2213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14301"/>
            <a:ext cx="1905000"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482" y="3064478"/>
            <a:ext cx="3240360" cy="2008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feld 7"/>
          <p:cNvSpPr txBox="1"/>
          <p:nvPr/>
        </p:nvSpPr>
        <p:spPr>
          <a:xfrm>
            <a:off x="3131840" y="3965478"/>
            <a:ext cx="2592288" cy="600164"/>
          </a:xfrm>
          <a:prstGeom prst="rect">
            <a:avLst/>
          </a:prstGeom>
          <a:solidFill>
            <a:schemeClr val="accent1">
              <a:alpha val="47000"/>
            </a:schemeClr>
          </a:solidFill>
        </p:spPr>
        <p:txBody>
          <a:bodyPr wrap="square" rtlCol="0">
            <a:spAutoFit/>
          </a:bodyPr>
          <a:lstStyle/>
          <a:p>
            <a:r>
              <a:rPr lang="de-CH" sz="1100" b="1" dirty="0" smtClean="0"/>
              <a:t>Wie auch bei uns der RX-Verlauf weitergehen muss (pos. Tangente)</a:t>
            </a:r>
          </a:p>
          <a:p>
            <a:r>
              <a:rPr lang="de-CH" sz="1100" b="1" dirty="0" smtClean="0"/>
              <a:t>(trotz Finanzkrise von 2008 bis 2012)</a:t>
            </a:r>
            <a:endParaRPr lang="en-US" sz="1100" b="1" dirty="0"/>
          </a:p>
        </p:txBody>
      </p:sp>
    </p:spTree>
    <p:extLst>
      <p:ext uri="{BB962C8B-B14F-4D97-AF65-F5344CB8AC3E}">
        <p14:creationId xmlns:p14="http://schemas.microsoft.com/office/powerpoint/2010/main" val="109899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ppt_x"/>
                                          </p:val>
                                        </p:tav>
                                        <p:tav tm="100000">
                                          <p:val>
                                            <p:strVal val="#ppt_x"/>
                                          </p:val>
                                        </p:tav>
                                      </p:tavLst>
                                    </p:anim>
                                    <p:anim calcmode="lin" valueType="num">
                                      <p:cBhvr additive="base">
                                        <p:cTn id="16" dur="500" fill="hold"/>
                                        <p:tgtEl>
                                          <p:spTgt spid="102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075"/>
                                        </p:tgtEl>
                                        <p:attrNameLst>
                                          <p:attrName>style.visibility</p:attrName>
                                        </p:attrNameLst>
                                      </p:cBhvr>
                                      <p:to>
                                        <p:strVal val="visible"/>
                                      </p:to>
                                    </p:set>
                                    <p:anim calcmode="lin" valueType="num">
                                      <p:cBhvr additive="base">
                                        <p:cTn id="23" dur="500" fill="hold"/>
                                        <p:tgtEl>
                                          <p:spTgt spid="3075"/>
                                        </p:tgtEl>
                                        <p:attrNameLst>
                                          <p:attrName>ppt_x</p:attrName>
                                        </p:attrNameLst>
                                      </p:cBhvr>
                                      <p:tavLst>
                                        <p:tav tm="0">
                                          <p:val>
                                            <p:strVal val="#ppt_x"/>
                                          </p:val>
                                        </p:tav>
                                        <p:tav tm="100000">
                                          <p:val>
                                            <p:strVal val="#ppt_x"/>
                                          </p:val>
                                        </p:tav>
                                      </p:tavLst>
                                    </p:anim>
                                    <p:anim calcmode="lin" valueType="num">
                                      <p:cBhvr additive="base">
                                        <p:cTn id="24"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493563"/>
          </a:xfrm>
        </p:spPr>
        <p:txBody>
          <a:bodyPr>
            <a:normAutofit/>
          </a:bodyPr>
          <a:lstStyle/>
          <a:p>
            <a:r>
              <a:rPr lang="de-CH" sz="2400" b="1" dirty="0" smtClean="0"/>
              <a:t>Analog-UKW</a:t>
            </a:r>
            <a:endParaRPr lang="en-US" sz="2400" dirty="0"/>
          </a:p>
        </p:txBody>
      </p:sp>
      <p:sp>
        <p:nvSpPr>
          <p:cNvPr id="3" name="Inhaltsplatzhalter 2"/>
          <p:cNvSpPr>
            <a:spLocks noGrp="1"/>
          </p:cNvSpPr>
          <p:nvPr>
            <p:ph idx="1"/>
          </p:nvPr>
        </p:nvSpPr>
        <p:spPr>
          <a:xfrm>
            <a:off x="467544" y="699542"/>
            <a:ext cx="8229600" cy="4248472"/>
          </a:xfrm>
        </p:spPr>
        <p:txBody>
          <a:bodyPr>
            <a:normAutofit fontScale="47500" lnSpcReduction="20000"/>
          </a:bodyPr>
          <a:lstStyle/>
          <a:p>
            <a:pPr marL="0" indent="0">
              <a:buNone/>
            </a:pPr>
            <a:endParaRPr lang="en-US" sz="1700" dirty="0"/>
          </a:p>
          <a:p>
            <a:pPr marL="0" indent="0">
              <a:buNone/>
            </a:pPr>
            <a:r>
              <a:rPr lang="de-CH" b="1" dirty="0" smtClean="0"/>
              <a:t>Das </a:t>
            </a:r>
            <a:r>
              <a:rPr lang="de-CH" b="1" dirty="0"/>
              <a:t>gute alte UKW durchläuft global betrachtet „aufregende Zeiten“. </a:t>
            </a:r>
            <a:endParaRPr lang="de-CH" b="1" dirty="0" smtClean="0"/>
          </a:p>
          <a:p>
            <a:pPr marL="0" indent="0">
              <a:buNone/>
            </a:pPr>
            <a:r>
              <a:rPr lang="de-CH" b="1" dirty="0" smtClean="0"/>
              <a:t>Von </a:t>
            </a:r>
            <a:r>
              <a:rPr lang="de-CH" b="1" dirty="0"/>
              <a:t>UKW „abschalten“ via auf digital „umschalten“ bis UKW Band Erweiterung nach unten, weitere technische System-verbesserung, UKW in Handys „ON“  bis UKW in Handys OFF, „</a:t>
            </a:r>
            <a:r>
              <a:rPr lang="de-CH" b="1" dirty="0" err="1"/>
              <a:t>second</a:t>
            </a:r>
            <a:r>
              <a:rPr lang="de-CH" b="1" dirty="0"/>
              <a:t> </a:t>
            </a:r>
            <a:r>
              <a:rPr lang="de-CH" b="1" dirty="0" err="1"/>
              <a:t>screen</a:t>
            </a:r>
            <a:r>
              <a:rPr lang="de-CH" b="1" dirty="0"/>
              <a:t> </a:t>
            </a:r>
            <a:r>
              <a:rPr lang="de-CH" b="1" dirty="0" err="1"/>
              <a:t>for</a:t>
            </a:r>
            <a:r>
              <a:rPr lang="de-CH" b="1" dirty="0"/>
              <a:t> Radio“ </a:t>
            </a:r>
            <a:r>
              <a:rPr lang="de-CH" b="1" dirty="0" smtClean="0"/>
              <a:t>bis </a:t>
            </a:r>
            <a:r>
              <a:rPr lang="de-CH" b="1" dirty="0"/>
              <a:t>viele neue UKW Lizenzen gibt es alles zu berichten. </a:t>
            </a:r>
            <a:endParaRPr lang="de-CH" b="1" dirty="0" smtClean="0"/>
          </a:p>
          <a:p>
            <a:pPr marL="0" lvl="0" indent="0" fontAlgn="base">
              <a:lnSpc>
                <a:spcPct val="90000"/>
              </a:lnSpc>
              <a:spcAft>
                <a:spcPct val="0"/>
              </a:spcAft>
              <a:buNone/>
              <a:defRPr/>
            </a:pPr>
            <a:endParaRPr lang="de-CH" kern="0" dirty="0" smtClean="0">
              <a:solidFill>
                <a:srgbClr val="000000"/>
              </a:solidFill>
              <a:latin typeface="Arial"/>
            </a:endParaRPr>
          </a:p>
          <a:p>
            <a:pPr marL="0" lvl="0" indent="0" fontAlgn="base">
              <a:lnSpc>
                <a:spcPct val="90000"/>
              </a:lnSpc>
              <a:spcAft>
                <a:spcPct val="0"/>
              </a:spcAft>
              <a:buNone/>
              <a:defRPr/>
            </a:pPr>
            <a:r>
              <a:rPr lang="de-CH" kern="0" dirty="0" smtClean="0">
                <a:solidFill>
                  <a:srgbClr val="000000"/>
                </a:solidFill>
                <a:latin typeface="Arial"/>
              </a:rPr>
              <a:t>Der </a:t>
            </a:r>
            <a:r>
              <a:rPr lang="de-CH" kern="0" dirty="0">
                <a:solidFill>
                  <a:srgbClr val="000000"/>
                </a:solidFill>
                <a:latin typeface="Arial"/>
              </a:rPr>
              <a:t>Druck auf eine  </a:t>
            </a:r>
            <a:r>
              <a:rPr lang="de-CH" kern="0" dirty="0" smtClean="0">
                <a:solidFill>
                  <a:srgbClr val="000000"/>
                </a:solidFill>
                <a:latin typeface="Arial"/>
              </a:rPr>
              <a:t>Vollversorgung «+»  </a:t>
            </a:r>
            <a:r>
              <a:rPr lang="de-CH" kern="0" dirty="0">
                <a:solidFill>
                  <a:srgbClr val="000000"/>
                </a:solidFill>
                <a:latin typeface="Arial"/>
              </a:rPr>
              <a:t>durch UKW nimmt langsam ab (BAKOM </a:t>
            </a:r>
            <a:r>
              <a:rPr lang="de-CH" kern="0" dirty="0" smtClean="0">
                <a:solidFill>
                  <a:srgbClr val="000000"/>
                </a:solidFill>
                <a:latin typeface="Arial"/>
              </a:rPr>
              <a:t>Strategieänderung</a:t>
            </a:r>
            <a:r>
              <a:rPr lang="de-CH" kern="0" dirty="0">
                <a:solidFill>
                  <a:srgbClr val="000000"/>
                </a:solidFill>
                <a:latin typeface="Arial"/>
              </a:rPr>
              <a:t>) . Dies  ermöglicht mittelfristiges Sparpotenzial bei UKW als Ausgleich für die DAB </a:t>
            </a:r>
            <a:r>
              <a:rPr lang="de-CH" kern="0" dirty="0" err="1">
                <a:solidFill>
                  <a:srgbClr val="000000"/>
                </a:solidFill>
                <a:latin typeface="Arial"/>
              </a:rPr>
              <a:t>Simulcast</a:t>
            </a:r>
            <a:r>
              <a:rPr lang="de-CH" kern="0" dirty="0">
                <a:solidFill>
                  <a:srgbClr val="000000"/>
                </a:solidFill>
                <a:latin typeface="Arial"/>
              </a:rPr>
              <a:t> Kosten</a:t>
            </a:r>
          </a:p>
          <a:p>
            <a:pPr marL="0" lvl="0" indent="0" fontAlgn="base">
              <a:lnSpc>
                <a:spcPct val="90000"/>
              </a:lnSpc>
              <a:spcAft>
                <a:spcPct val="0"/>
              </a:spcAft>
              <a:buNone/>
              <a:defRPr/>
            </a:pPr>
            <a:endParaRPr lang="de-CH" b="1" kern="0" dirty="0" smtClean="0">
              <a:solidFill>
                <a:srgbClr val="000000"/>
              </a:solidFill>
              <a:latin typeface="Arial"/>
            </a:endParaRPr>
          </a:p>
          <a:p>
            <a:pPr marL="0" lvl="0" indent="0" fontAlgn="base">
              <a:lnSpc>
                <a:spcPct val="90000"/>
              </a:lnSpc>
              <a:spcAft>
                <a:spcPct val="0"/>
              </a:spcAft>
              <a:buNone/>
              <a:defRPr/>
            </a:pPr>
            <a:r>
              <a:rPr lang="de-CH" b="1" kern="0" dirty="0" smtClean="0">
                <a:solidFill>
                  <a:srgbClr val="000000"/>
                </a:solidFill>
                <a:latin typeface="Arial"/>
              </a:rPr>
              <a:t>Und </a:t>
            </a:r>
            <a:r>
              <a:rPr lang="de-CH" b="1" kern="0" dirty="0">
                <a:solidFill>
                  <a:srgbClr val="000000"/>
                </a:solidFill>
                <a:latin typeface="Arial"/>
              </a:rPr>
              <a:t>sonst noch:</a:t>
            </a:r>
          </a:p>
          <a:p>
            <a:pPr marL="0" lvl="0" indent="0" fontAlgn="base">
              <a:lnSpc>
                <a:spcPct val="90000"/>
              </a:lnSpc>
              <a:spcAft>
                <a:spcPct val="0"/>
              </a:spcAft>
              <a:buNone/>
              <a:defRPr/>
            </a:pPr>
            <a:r>
              <a:rPr lang="de-CH" b="1" kern="0" dirty="0">
                <a:solidFill>
                  <a:srgbClr val="000000"/>
                </a:solidFill>
                <a:latin typeface="Arial"/>
              </a:rPr>
              <a:t>        - </a:t>
            </a:r>
            <a:r>
              <a:rPr lang="de-CH" kern="0" dirty="0">
                <a:solidFill>
                  <a:srgbClr val="000000"/>
                </a:solidFill>
                <a:latin typeface="Arial"/>
              </a:rPr>
              <a:t>UKW ist immer noch der mit Abstand stärkste Standard  in mobilen Geräten </a:t>
            </a:r>
          </a:p>
          <a:p>
            <a:pPr marL="0" lvl="0" indent="0" fontAlgn="base">
              <a:lnSpc>
                <a:spcPct val="90000"/>
              </a:lnSpc>
              <a:spcAft>
                <a:spcPct val="0"/>
              </a:spcAft>
              <a:buNone/>
              <a:defRPr/>
            </a:pPr>
            <a:r>
              <a:rPr lang="de-CH" kern="0" dirty="0">
                <a:solidFill>
                  <a:srgbClr val="000000"/>
                </a:solidFill>
                <a:latin typeface="Arial"/>
              </a:rPr>
              <a:t>        - UKW ist und bleibt noch  das  Wichtigste Kommunikationsmittel im Katastrophenfall</a:t>
            </a:r>
          </a:p>
          <a:p>
            <a:pPr marL="0" lvl="0" indent="0" fontAlgn="base">
              <a:lnSpc>
                <a:spcPct val="90000"/>
              </a:lnSpc>
              <a:spcAft>
                <a:spcPct val="0"/>
              </a:spcAft>
              <a:buNone/>
              <a:defRPr/>
            </a:pPr>
            <a:r>
              <a:rPr lang="de-CH" kern="0" dirty="0">
                <a:solidFill>
                  <a:srgbClr val="000000"/>
                </a:solidFill>
                <a:latin typeface="Arial"/>
              </a:rPr>
              <a:t>        - Es gibt auch erste UKW APPS für </a:t>
            </a:r>
            <a:r>
              <a:rPr lang="de-CH" kern="0" dirty="0" err="1" smtClean="0">
                <a:solidFill>
                  <a:srgbClr val="000000"/>
                </a:solidFill>
                <a:latin typeface="Arial"/>
              </a:rPr>
              <a:t>Smartphones</a:t>
            </a:r>
            <a:r>
              <a:rPr lang="de-CH" kern="0" dirty="0" smtClean="0">
                <a:solidFill>
                  <a:srgbClr val="000000"/>
                </a:solidFill>
                <a:latin typeface="Arial"/>
              </a:rPr>
              <a:t>  zum Beispiel</a:t>
            </a:r>
            <a:r>
              <a:rPr lang="de-CH" u="sng" kern="0" dirty="0" smtClean="0">
                <a:solidFill>
                  <a:srgbClr val="000000"/>
                </a:solidFill>
                <a:latin typeface="Arial"/>
              </a:rPr>
              <a:t> </a:t>
            </a:r>
          </a:p>
          <a:p>
            <a:pPr marL="0" indent="0" fontAlgn="base">
              <a:lnSpc>
                <a:spcPct val="90000"/>
              </a:lnSpc>
              <a:spcAft>
                <a:spcPct val="0"/>
              </a:spcAft>
              <a:buNone/>
              <a:defRPr/>
            </a:pPr>
            <a:r>
              <a:rPr lang="de-CH" kern="0" dirty="0" smtClean="0">
                <a:solidFill>
                  <a:srgbClr val="000000"/>
                </a:solidFill>
                <a:latin typeface="Arial"/>
              </a:rPr>
              <a:t>           </a:t>
            </a:r>
            <a:r>
              <a:rPr lang="de-CH" kern="0" dirty="0" err="1" smtClean="0">
                <a:solidFill>
                  <a:srgbClr val="000000"/>
                </a:solidFill>
                <a:latin typeface="Arial"/>
              </a:rPr>
              <a:t>SpiritFM</a:t>
            </a:r>
            <a:r>
              <a:rPr lang="de-CH" kern="0" dirty="0" smtClean="0">
                <a:solidFill>
                  <a:srgbClr val="000000"/>
                </a:solidFill>
                <a:latin typeface="Arial"/>
              </a:rPr>
              <a:t> und </a:t>
            </a:r>
            <a:r>
              <a:rPr lang="de-CH" kern="0" dirty="0" err="1" smtClean="0">
                <a:solidFill>
                  <a:srgbClr val="000000"/>
                </a:solidFill>
                <a:latin typeface="Arial"/>
              </a:rPr>
              <a:t>Nextradio</a:t>
            </a:r>
            <a:r>
              <a:rPr lang="de-CH" kern="0" dirty="0" smtClean="0">
                <a:solidFill>
                  <a:srgbClr val="000000"/>
                </a:solidFill>
                <a:latin typeface="Arial"/>
              </a:rPr>
              <a:t> </a:t>
            </a:r>
            <a:r>
              <a:rPr lang="de-CH" sz="2300" kern="0" dirty="0">
                <a:solidFill>
                  <a:srgbClr val="000000"/>
                </a:solidFill>
                <a:latin typeface="Arial"/>
                <a:hlinkClick r:id="rId2"/>
              </a:rPr>
              <a:t>https://play.google.com/store/apps/details?id=com.mikersmicros.fm_unlock&amp;hl=de</a:t>
            </a:r>
            <a:r>
              <a:rPr lang="de-CH" sz="2300" kern="0" dirty="0">
                <a:solidFill>
                  <a:srgbClr val="000000"/>
                </a:solidFill>
                <a:latin typeface="Arial"/>
              </a:rPr>
              <a:t> </a:t>
            </a:r>
          </a:p>
          <a:p>
            <a:pPr marL="0" indent="0">
              <a:buNone/>
            </a:pPr>
            <a:endParaRPr lang="en-US" dirty="0"/>
          </a:p>
          <a:p>
            <a:r>
              <a:rPr lang="de-CH" b="1" dirty="0"/>
              <a:t>UKW INDOOR wird zur Zeit von der Branche «zu» gut geredet </a:t>
            </a:r>
            <a:r>
              <a:rPr lang="de-CH" b="1" dirty="0" smtClean="0"/>
              <a:t>!!!</a:t>
            </a:r>
          </a:p>
          <a:p>
            <a:r>
              <a:rPr lang="de-CH" b="1" dirty="0" smtClean="0"/>
              <a:t>Die Verbesserung der FM-Empfängertechnologie wird langsam «weggefressen» (Autobahn Wände / Fenster im ÖV /MMN zu Hause </a:t>
            </a:r>
            <a:r>
              <a:rPr lang="de-CH" b="1" dirty="0" err="1" smtClean="0"/>
              <a:t>etc</a:t>
            </a:r>
            <a:r>
              <a:rPr lang="de-CH" b="1" dirty="0" smtClean="0"/>
              <a:t>)</a:t>
            </a:r>
            <a:endParaRPr lang="en-US" dirty="0"/>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14301"/>
            <a:ext cx="1905000"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211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 calcmode="lin" valueType="num">
                                      <p:cBhvr additive="base">
                                        <p:cTn id="2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 calcmode="lin" valueType="num">
                                      <p:cBhvr additive="base">
                                        <p:cTn id="2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anim calcmode="lin" valueType="num">
                                      <p:cBhvr additive="base">
                                        <p:cTn id="3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anim calcmode="lin" valueType="num">
                                      <p:cBhvr additive="base">
                                        <p:cTn id="3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565571"/>
          </a:xfrm>
        </p:spPr>
        <p:txBody>
          <a:bodyPr>
            <a:normAutofit/>
          </a:bodyPr>
          <a:lstStyle/>
          <a:p>
            <a:r>
              <a:rPr lang="de-CH" sz="2400" b="1" dirty="0" smtClean="0"/>
              <a:t>IP-Radio (</a:t>
            </a:r>
            <a:r>
              <a:rPr lang="de-CH" sz="2400" b="1" dirty="0"/>
              <a:t>A</a:t>
            </a:r>
            <a:r>
              <a:rPr lang="de-CH" sz="2400" b="1" dirty="0" smtClean="0"/>
              <a:t>uto und </a:t>
            </a:r>
            <a:r>
              <a:rPr lang="de-CH" sz="2400" b="1" dirty="0" err="1" smtClean="0"/>
              <a:t>Indoor</a:t>
            </a:r>
            <a:r>
              <a:rPr lang="de-CH" sz="2400" b="1" dirty="0" smtClean="0"/>
              <a:t>) </a:t>
            </a:r>
            <a:endParaRPr lang="en-US" sz="2400" dirty="0"/>
          </a:p>
        </p:txBody>
      </p:sp>
      <p:sp>
        <p:nvSpPr>
          <p:cNvPr id="3" name="Inhaltsplatzhalter 2"/>
          <p:cNvSpPr>
            <a:spLocks noGrp="1"/>
          </p:cNvSpPr>
          <p:nvPr>
            <p:ph idx="1"/>
          </p:nvPr>
        </p:nvSpPr>
        <p:spPr>
          <a:xfrm>
            <a:off x="179512" y="915566"/>
            <a:ext cx="8784976" cy="4104456"/>
          </a:xfrm>
        </p:spPr>
        <p:txBody>
          <a:bodyPr>
            <a:normAutofit fontScale="40000" lnSpcReduction="20000"/>
          </a:bodyPr>
          <a:lstStyle/>
          <a:p>
            <a:r>
              <a:rPr lang="de-CH" sz="4000" b="1" dirty="0" smtClean="0"/>
              <a:t>Ab 2016 kann INTERNET im Auto Standard sein, was noch nicht längst nicht IP-Radio  Nutzungsexplosion heisst!</a:t>
            </a:r>
          </a:p>
          <a:p>
            <a:pPr marL="0" indent="0">
              <a:buNone/>
            </a:pPr>
            <a:endParaRPr lang="de-CH" sz="2000" dirty="0" smtClean="0"/>
          </a:p>
          <a:p>
            <a:r>
              <a:rPr lang="de-CH" sz="4000" dirty="0" smtClean="0"/>
              <a:t>Da </a:t>
            </a:r>
            <a:r>
              <a:rPr lang="de-CH" sz="4000" dirty="0"/>
              <a:t>die Automobilhersteller darin einen Mehrwert nicht nur für die Nutzer, sondern auch für sich selber sehen (Abo-Beteiligung wie bei </a:t>
            </a:r>
            <a:r>
              <a:rPr lang="de-CH" sz="4000" dirty="0" smtClean="0"/>
              <a:t>XMSIRIUS/</a:t>
            </a:r>
            <a:r>
              <a:rPr lang="de-CH" sz="4000" dirty="0" err="1" smtClean="0"/>
              <a:t>Spotify</a:t>
            </a:r>
            <a:r>
              <a:rPr lang="de-CH" sz="4000" dirty="0" smtClean="0"/>
              <a:t>), </a:t>
            </a:r>
            <a:r>
              <a:rPr lang="de-CH" sz="4000" dirty="0"/>
              <a:t>wird sich diese Entwicklung noch einige Zeit fortsetzen und durch den klaren Trend „Internet ins Auto“ allenfalls noch verstärkt. </a:t>
            </a:r>
            <a:endParaRPr lang="de-CH" sz="4000" dirty="0" smtClean="0"/>
          </a:p>
          <a:p>
            <a:pPr marL="0" indent="0">
              <a:buNone/>
            </a:pPr>
            <a:endParaRPr lang="en-US" sz="2000" dirty="0"/>
          </a:p>
          <a:p>
            <a:r>
              <a:rPr lang="de-CH" sz="4000" b="1" dirty="0" smtClean="0"/>
              <a:t>Glück gehabt: DAB</a:t>
            </a:r>
            <a:r>
              <a:rPr lang="de-CH" sz="4000" b="1" dirty="0"/>
              <a:t>+ </a:t>
            </a:r>
            <a:r>
              <a:rPr lang="de-CH" sz="4000" b="1" dirty="0" smtClean="0"/>
              <a:t>gerade noch </a:t>
            </a:r>
            <a:r>
              <a:rPr lang="de-CH" sz="4000" b="1" dirty="0"/>
              <a:t>durch die </a:t>
            </a:r>
            <a:r>
              <a:rPr lang="de-CH" sz="4000" b="1" dirty="0" smtClean="0"/>
              <a:t>Automobilindustrie </a:t>
            </a:r>
            <a:r>
              <a:rPr lang="de-CH" sz="4000" b="1" dirty="0"/>
              <a:t>als globale digitale Radio Plattform de facto anerkannt. </a:t>
            </a:r>
            <a:endParaRPr lang="de-CH" sz="4000" b="1" dirty="0" smtClean="0"/>
          </a:p>
          <a:p>
            <a:pPr marL="0" indent="0">
              <a:buNone/>
            </a:pPr>
            <a:endParaRPr lang="de-CH" sz="2000" b="1" dirty="0" smtClean="0"/>
          </a:p>
          <a:p>
            <a:r>
              <a:rPr lang="de-CH" sz="4000" b="1" dirty="0" smtClean="0"/>
              <a:t>Im </a:t>
            </a:r>
            <a:r>
              <a:rPr lang="de-CH" sz="4000" b="1" dirty="0"/>
              <a:t>Gegensatz zu UKW und DAB+ hofft aber die Automobilindustrie durch Internet im Auto auf kräftige </a:t>
            </a:r>
            <a:r>
              <a:rPr lang="de-CH" sz="4000" b="1" dirty="0" err="1"/>
              <a:t>aftersales</a:t>
            </a:r>
            <a:r>
              <a:rPr lang="de-CH" sz="4000" b="1" dirty="0"/>
              <a:t>-Zusatzeinnahmen</a:t>
            </a:r>
            <a:r>
              <a:rPr lang="de-CH" sz="4000" b="1" dirty="0" smtClean="0"/>
              <a:t>.</a:t>
            </a:r>
          </a:p>
          <a:p>
            <a:pPr marL="0" indent="0">
              <a:buNone/>
            </a:pPr>
            <a:endParaRPr lang="de-CH" sz="2000" b="1" dirty="0" smtClean="0"/>
          </a:p>
          <a:p>
            <a:r>
              <a:rPr lang="de-DE" sz="4000" b="1" dirty="0" smtClean="0"/>
              <a:t>IP-Radio </a:t>
            </a:r>
            <a:r>
              <a:rPr lang="de-DE" sz="4000" b="1" dirty="0"/>
              <a:t>bleibt wohl </a:t>
            </a:r>
            <a:r>
              <a:rPr lang="de-DE" sz="4000" b="1" dirty="0" smtClean="0"/>
              <a:t>sehr lange </a:t>
            </a:r>
            <a:r>
              <a:rPr lang="de-DE" sz="4000" b="1" dirty="0"/>
              <a:t>eine </a:t>
            </a:r>
            <a:r>
              <a:rPr lang="de-DE" sz="4000" b="1" dirty="0" smtClean="0"/>
              <a:t>Ergänzung und kein Hauptverbreitungsvektor. </a:t>
            </a:r>
            <a:endParaRPr lang="en-US" sz="4000" b="1" dirty="0"/>
          </a:p>
          <a:p>
            <a:pPr marL="0" indent="0">
              <a:buNone/>
            </a:pPr>
            <a:endParaRPr lang="de-CH" sz="2000" dirty="0"/>
          </a:p>
          <a:p>
            <a:pPr marL="0" indent="0">
              <a:buNone/>
            </a:pPr>
            <a:r>
              <a:rPr lang="de-CH" sz="4500" b="1" dirty="0" smtClean="0"/>
              <a:t>Nicht der allenfalls reale IP-Radio Konsum im Auto wird die DAB+-Aktivitäten negativ beeinflussen , sondern der diesbezügliche Themen-Hype ! Und der hat längst begonnen !</a:t>
            </a:r>
          </a:p>
          <a:p>
            <a:pPr marL="0" indent="0">
              <a:buNone/>
            </a:pPr>
            <a:endParaRPr lang="de-CH" sz="2000" b="1" dirty="0"/>
          </a:p>
          <a:p>
            <a:pPr marL="0" indent="0">
              <a:buNone/>
            </a:pPr>
            <a:r>
              <a:rPr lang="de-CH" sz="4500" b="1" dirty="0" smtClean="0"/>
              <a:t>IP-Radio als Ergänzung zu DAB+ im Heimbereich , dürfte langfristig Sinn machen </a:t>
            </a:r>
            <a:r>
              <a:rPr lang="de-CH" sz="2000" b="1" dirty="0" smtClean="0"/>
              <a:t>!</a:t>
            </a:r>
            <a:r>
              <a:rPr lang="de-CH" sz="2000" dirty="0" smtClean="0"/>
              <a:t>(s.a. </a:t>
            </a:r>
            <a:r>
              <a:rPr lang="de-CH" sz="2000" dirty="0" err="1" smtClean="0"/>
              <a:t>KabelTV</a:t>
            </a:r>
            <a:r>
              <a:rPr lang="de-CH" sz="2000" dirty="0" smtClean="0"/>
              <a:t>)</a:t>
            </a:r>
            <a:endParaRPr lang="en-US" sz="2000"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14301"/>
            <a:ext cx="1905000"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331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 calcmode="lin" valueType="num">
                                      <p:cBhvr additive="base">
                                        <p:cTn id="2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anim calcmode="lin" valueType="num">
                                      <p:cBhvr additive="base">
                                        <p:cTn id="3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637579"/>
          </a:xfrm>
        </p:spPr>
        <p:txBody>
          <a:bodyPr>
            <a:normAutofit fontScale="90000"/>
          </a:bodyPr>
          <a:lstStyle/>
          <a:p>
            <a:r>
              <a:rPr lang="de-CH" sz="2400" b="1" dirty="0"/>
              <a:t>„Digital“- Radio im </a:t>
            </a:r>
            <a:r>
              <a:rPr lang="de-CH" sz="2400" b="1" dirty="0" err="1"/>
              <a:t>KabelTV</a:t>
            </a:r>
            <a:r>
              <a:rPr lang="de-CH" sz="2400" b="1" dirty="0"/>
              <a:t> Angebot:</a:t>
            </a:r>
            <a:r>
              <a:rPr lang="en-US" sz="2400" dirty="0"/>
              <a:t/>
            </a:r>
            <a:br>
              <a:rPr lang="en-US" sz="2400" dirty="0"/>
            </a:br>
            <a:endParaRPr lang="en-US" sz="2400" dirty="0"/>
          </a:p>
        </p:txBody>
      </p:sp>
      <p:sp>
        <p:nvSpPr>
          <p:cNvPr id="3" name="Inhaltsplatzhalter 2"/>
          <p:cNvSpPr>
            <a:spLocks noGrp="1"/>
          </p:cNvSpPr>
          <p:nvPr>
            <p:ph idx="1"/>
          </p:nvPr>
        </p:nvSpPr>
        <p:spPr>
          <a:xfrm>
            <a:off x="179512" y="627534"/>
            <a:ext cx="8712968" cy="4320479"/>
          </a:xfrm>
        </p:spPr>
        <p:txBody>
          <a:bodyPr>
            <a:normAutofit fontScale="55000" lnSpcReduction="20000"/>
          </a:bodyPr>
          <a:lstStyle/>
          <a:p>
            <a:pPr marL="0" indent="0">
              <a:buNone/>
            </a:pPr>
            <a:r>
              <a:rPr lang="de-CH" b="1" dirty="0" smtClean="0"/>
              <a:t>Bei </a:t>
            </a:r>
            <a:r>
              <a:rPr lang="de-CH" b="1" dirty="0"/>
              <a:t>allen Diskussionen um Radio im Auto und Radio in mobilen Geräten darf nicht vergessen werden, dass auch Radio ab Kabel gehört wird. </a:t>
            </a:r>
            <a:endParaRPr lang="de-CH" b="1" dirty="0" smtClean="0"/>
          </a:p>
          <a:p>
            <a:pPr marL="0" indent="0">
              <a:buNone/>
            </a:pPr>
            <a:endParaRPr lang="de-CH" sz="1500" b="1" dirty="0" smtClean="0"/>
          </a:p>
          <a:p>
            <a:pPr marL="0" indent="0">
              <a:buNone/>
            </a:pPr>
            <a:r>
              <a:rPr lang="de-CH" dirty="0" smtClean="0"/>
              <a:t>Eine </a:t>
            </a:r>
            <a:r>
              <a:rPr lang="de-CH" dirty="0" err="1"/>
              <a:t>Konsostudie</a:t>
            </a:r>
            <a:r>
              <a:rPr lang="de-CH" dirty="0"/>
              <a:t> vor rund 11 Jahren im Auftrag von Swisscable, Privatradios und </a:t>
            </a:r>
            <a:r>
              <a:rPr lang="de-CH" dirty="0" err="1"/>
              <a:t>RadioTele</a:t>
            </a:r>
            <a:r>
              <a:rPr lang="de-CH" dirty="0"/>
              <a:t> hat </a:t>
            </a:r>
            <a:r>
              <a:rPr lang="de-CH" dirty="0" smtClean="0"/>
              <a:t> erstaunlich </a:t>
            </a:r>
            <a:r>
              <a:rPr lang="de-CH" dirty="0"/>
              <a:t>hohe Nutzungsdaten gezeigt </a:t>
            </a:r>
            <a:r>
              <a:rPr lang="de-CH" dirty="0" smtClean="0"/>
              <a:t>.(Rund ein Drittel der Nutzung!)</a:t>
            </a:r>
          </a:p>
          <a:p>
            <a:pPr marL="0" indent="0">
              <a:buNone/>
            </a:pPr>
            <a:r>
              <a:rPr lang="de-CH" dirty="0" smtClean="0"/>
              <a:t>Aktuelle </a:t>
            </a:r>
            <a:r>
              <a:rPr lang="de-CH" dirty="0"/>
              <a:t>„Kabel-Nutzungsdaten“  gibt es </a:t>
            </a:r>
            <a:r>
              <a:rPr lang="de-CH" dirty="0" smtClean="0"/>
              <a:t>nicht</a:t>
            </a:r>
            <a:r>
              <a:rPr lang="de-CH" dirty="0"/>
              <a:t>.</a:t>
            </a:r>
            <a:endParaRPr lang="en-US" dirty="0"/>
          </a:p>
          <a:p>
            <a:pPr marL="0" indent="0">
              <a:buNone/>
            </a:pPr>
            <a:r>
              <a:rPr lang="de-CH" dirty="0"/>
              <a:t> </a:t>
            </a:r>
            <a:endParaRPr lang="en-US" dirty="0"/>
          </a:p>
          <a:p>
            <a:pPr marL="0" indent="0">
              <a:buNone/>
            </a:pPr>
            <a:r>
              <a:rPr lang="de-CH" dirty="0"/>
              <a:t>Bisher war die Radionutzung im Kabel auf UKW und ein bisschen Begleitton des Info-Kanals beschränkt. Heute und vor allem in Zukunft kann die Situation völlig anders aussehen:</a:t>
            </a:r>
            <a:endParaRPr lang="en-US" dirty="0"/>
          </a:p>
          <a:p>
            <a:pPr lvl="0"/>
            <a:r>
              <a:rPr lang="de-CH" dirty="0"/>
              <a:t>UKW wird früher oder später abgeschaltet </a:t>
            </a:r>
            <a:r>
              <a:rPr lang="de-CH" sz="2900" dirty="0"/>
              <a:t>(wird ev. für UP-Stream </a:t>
            </a:r>
            <a:r>
              <a:rPr lang="de-CH" sz="2900" dirty="0" smtClean="0"/>
              <a:t>im Kabel gebraucht</a:t>
            </a:r>
            <a:r>
              <a:rPr lang="de-CH" sz="2900" dirty="0"/>
              <a:t>)</a:t>
            </a:r>
            <a:endParaRPr lang="en-US" sz="2900" dirty="0"/>
          </a:p>
          <a:p>
            <a:pPr lvl="0"/>
            <a:r>
              <a:rPr lang="de-CH" dirty="0"/>
              <a:t>Digitale Radio Angebote in den digitalen Basispaketen  via TV /ohne BOX</a:t>
            </a:r>
            <a:endParaRPr lang="en-US" dirty="0"/>
          </a:p>
          <a:p>
            <a:pPr lvl="0"/>
            <a:r>
              <a:rPr lang="de-CH" dirty="0"/>
              <a:t>Digitale Radio Angebote in den Zusatzpaketen mit BOX</a:t>
            </a:r>
            <a:endParaRPr lang="en-US" dirty="0"/>
          </a:p>
          <a:p>
            <a:pPr lvl="0"/>
            <a:r>
              <a:rPr lang="de-CH" b="1" dirty="0"/>
              <a:t>DAB+ ab Kabel ist bisher nirgends vorgesehen, wäre aber </a:t>
            </a:r>
            <a:r>
              <a:rPr lang="de-CH" b="1" dirty="0" smtClean="0"/>
              <a:t>möglich</a:t>
            </a:r>
            <a:endParaRPr lang="en-US" dirty="0"/>
          </a:p>
          <a:p>
            <a:pPr marL="0" indent="0">
              <a:buNone/>
            </a:pPr>
            <a:r>
              <a:rPr lang="de-CH" dirty="0" smtClean="0"/>
              <a:t>       Bei </a:t>
            </a:r>
            <a:r>
              <a:rPr lang="de-CH" dirty="0"/>
              <a:t>reinen IPTV Netzen, welche auch Radio anbieten kann sich eine ähnliche </a:t>
            </a:r>
            <a:endParaRPr lang="de-CH" dirty="0" smtClean="0"/>
          </a:p>
          <a:p>
            <a:pPr marL="0" indent="0">
              <a:buNone/>
            </a:pPr>
            <a:r>
              <a:rPr lang="de-CH" dirty="0"/>
              <a:t> </a:t>
            </a:r>
            <a:r>
              <a:rPr lang="de-CH" dirty="0" smtClean="0"/>
              <a:t>      Fragestellung </a:t>
            </a:r>
            <a:r>
              <a:rPr lang="de-CH" dirty="0"/>
              <a:t>ergeben. </a:t>
            </a:r>
            <a:endParaRPr lang="en-US" dirty="0"/>
          </a:p>
          <a:p>
            <a:pPr marL="0" indent="0">
              <a:buNone/>
            </a:pPr>
            <a:r>
              <a:rPr lang="de-CH" dirty="0"/>
              <a:t> </a:t>
            </a:r>
            <a:endParaRPr lang="en-US" dirty="0"/>
          </a:p>
          <a:p>
            <a:endParaRPr lang="en-US"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14301"/>
            <a:ext cx="1905000"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834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 calcmode="lin" valueType="num">
                                      <p:cBhvr additive="base">
                                        <p:cTn id="2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 calcmode="lin" valueType="num">
                                      <p:cBhvr additive="base">
                                        <p:cTn id="2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2400" b="1" dirty="0"/>
              <a:t>Satelliten Radio in Europa</a:t>
            </a:r>
            <a:endParaRPr lang="en-US" sz="2400" dirty="0"/>
          </a:p>
        </p:txBody>
      </p:sp>
      <p:sp>
        <p:nvSpPr>
          <p:cNvPr id="3" name="Inhaltsplatzhalter 2"/>
          <p:cNvSpPr>
            <a:spLocks noGrp="1"/>
          </p:cNvSpPr>
          <p:nvPr>
            <p:ph idx="1"/>
          </p:nvPr>
        </p:nvSpPr>
        <p:spPr/>
        <p:txBody>
          <a:bodyPr>
            <a:normAutofit fontScale="92500" lnSpcReduction="20000"/>
          </a:bodyPr>
          <a:lstStyle/>
          <a:p>
            <a:pPr marL="0" indent="0">
              <a:buNone/>
            </a:pPr>
            <a:r>
              <a:rPr lang="de-CH" sz="2400" dirty="0" smtClean="0"/>
              <a:t>Irgendwie </a:t>
            </a:r>
            <a:r>
              <a:rPr lang="de-CH" sz="2400" dirty="0"/>
              <a:t>scheint das Thema Satellitenradio für Europa immer noch nicht ganz „abgearbeitet“ zu sein. </a:t>
            </a:r>
            <a:endParaRPr lang="de-CH" sz="2400" dirty="0" smtClean="0"/>
          </a:p>
          <a:p>
            <a:pPr marL="0" indent="0">
              <a:buNone/>
            </a:pPr>
            <a:r>
              <a:rPr lang="de-CH" sz="2400" dirty="0" smtClean="0"/>
              <a:t>DSR </a:t>
            </a:r>
            <a:r>
              <a:rPr lang="de-CH" sz="2400" dirty="0"/>
              <a:t>und </a:t>
            </a:r>
            <a:r>
              <a:rPr lang="de-CH" sz="2400" dirty="0" err="1"/>
              <a:t>Worldspace</a:t>
            </a:r>
            <a:r>
              <a:rPr lang="de-CH" sz="2400" dirty="0"/>
              <a:t> sind  ja schon lange tot, und auch bei Solaris Mobile (letzte Meldung ist vom September 2011, seit da ist Sendepause) und ONDAS ist es im Moment sehr ruhig. </a:t>
            </a:r>
            <a:endParaRPr lang="de-CH" sz="2400" dirty="0" smtClean="0"/>
          </a:p>
          <a:p>
            <a:pPr marL="0" indent="0">
              <a:buNone/>
            </a:pPr>
            <a:r>
              <a:rPr lang="de-CH" sz="2600" b="1" dirty="0" smtClean="0"/>
              <a:t>Nun </a:t>
            </a:r>
            <a:r>
              <a:rPr lang="de-CH" sz="2600" b="1" dirty="0"/>
              <a:t>soll  es aber schon wieder ein weiterer Anbieter (SBN) versuchen wollen</a:t>
            </a:r>
            <a:r>
              <a:rPr lang="de-CH" sz="2600" b="1" dirty="0" smtClean="0"/>
              <a:t>. </a:t>
            </a:r>
            <a:r>
              <a:rPr lang="de-CH" sz="1900" dirty="0" smtClean="0"/>
              <a:t>(Start aber auch schon zwei mal verschoben)</a:t>
            </a:r>
          </a:p>
          <a:p>
            <a:pPr marL="0" indent="0">
              <a:buNone/>
            </a:pPr>
            <a:r>
              <a:rPr lang="de-CH" b="1" dirty="0" smtClean="0"/>
              <a:t>Die Aussichten dass eine SAT Radio System in Europa in den nächsten &gt;10 Jahren kommerziell erfolgreich sein könnte ist sehr marginal !!</a:t>
            </a:r>
            <a:endParaRPr lang="en-US" b="1" dirty="0"/>
          </a:p>
          <a:p>
            <a:endParaRPr lang="en-US"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14301"/>
            <a:ext cx="1905000"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1738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Danke</a:t>
            </a:r>
            <a:endParaRPr lang="en-US" dirty="0"/>
          </a:p>
        </p:txBody>
      </p:sp>
      <p:sp>
        <p:nvSpPr>
          <p:cNvPr id="3" name="Inhaltsplatzhalter 2"/>
          <p:cNvSpPr>
            <a:spLocks noGrp="1"/>
          </p:cNvSpPr>
          <p:nvPr>
            <p:ph idx="1"/>
          </p:nvPr>
        </p:nvSpPr>
        <p:spPr/>
        <p:txBody>
          <a:bodyPr/>
          <a:lstStyle/>
          <a:p>
            <a:pPr marL="0" indent="0">
              <a:buNone/>
            </a:pPr>
            <a:r>
              <a:rPr lang="de-CH" dirty="0" smtClean="0"/>
              <a:t>                       Nun ist wirklich Schluss ! </a:t>
            </a:r>
            <a:r>
              <a:rPr lang="de-CH" dirty="0" smtClean="0">
                <a:sym typeface="Wingdings" panose="05000000000000000000" pitchFamily="2" charset="2"/>
              </a:rPr>
              <a:t> </a:t>
            </a:r>
          </a:p>
          <a:p>
            <a:endParaRPr lang="de-CH" dirty="0">
              <a:sym typeface="Wingdings" panose="05000000000000000000" pitchFamily="2" charset="2"/>
            </a:endParaRPr>
          </a:p>
          <a:p>
            <a:pPr marL="0" indent="0">
              <a:buNone/>
            </a:pPr>
            <a:r>
              <a:rPr lang="de-CH" dirty="0" smtClean="0">
                <a:sym typeface="Wingdings" panose="05000000000000000000" pitchFamily="2" charset="2"/>
              </a:rPr>
              <a:t>                                     Fragen?</a:t>
            </a:r>
            <a:endParaRPr lang="en-US" dirty="0"/>
          </a:p>
        </p:txBody>
      </p:sp>
      <p:sp>
        <p:nvSpPr>
          <p:cNvPr id="4" name="Rechteck 3"/>
          <p:cNvSpPr/>
          <p:nvPr/>
        </p:nvSpPr>
        <p:spPr>
          <a:xfrm>
            <a:off x="2771800" y="3867894"/>
            <a:ext cx="3916137" cy="369332"/>
          </a:xfrm>
          <a:prstGeom prst="rect">
            <a:avLst/>
          </a:prstGeom>
        </p:spPr>
        <p:txBody>
          <a:bodyPr wrap="none">
            <a:spAutoFit/>
          </a:bodyPr>
          <a:lstStyle/>
          <a:p>
            <a:pPr lvl="0"/>
            <a:r>
              <a:rPr lang="de-DE" b="1" dirty="0"/>
              <a:t>Radio hören verlängert die Lebenszeit !</a:t>
            </a:r>
          </a:p>
        </p:txBody>
      </p:sp>
    </p:spTree>
    <p:extLst>
      <p:ext uri="{BB962C8B-B14F-4D97-AF65-F5344CB8AC3E}">
        <p14:creationId xmlns:p14="http://schemas.microsoft.com/office/powerpoint/2010/main" val="2701641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6"/>
          <p:cNvSpPr>
            <a:spLocks noChangeShapeType="1"/>
          </p:cNvSpPr>
          <p:nvPr/>
        </p:nvSpPr>
        <p:spPr bwMode="auto">
          <a:xfrm>
            <a:off x="642938" y="964407"/>
            <a:ext cx="0" cy="3145631"/>
          </a:xfrm>
          <a:prstGeom prst="line">
            <a:avLst/>
          </a:prstGeom>
          <a:noFill/>
          <a:ln w="25400">
            <a:solidFill>
              <a:srgbClr val="000000"/>
            </a:solidFill>
            <a:round/>
            <a:headEnd type="stealth" w="lg" len="lg"/>
            <a:tailEnd type="none" w="lg" len="lg"/>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219" name="Line 7"/>
          <p:cNvSpPr>
            <a:spLocks noChangeShapeType="1"/>
          </p:cNvSpPr>
          <p:nvPr/>
        </p:nvSpPr>
        <p:spPr bwMode="auto">
          <a:xfrm>
            <a:off x="620714" y="4125516"/>
            <a:ext cx="7623175" cy="0"/>
          </a:xfrm>
          <a:prstGeom prst="line">
            <a:avLst/>
          </a:prstGeom>
          <a:noFill/>
          <a:ln w="25400">
            <a:solidFill>
              <a:srgbClr val="000000"/>
            </a:solidFill>
            <a:round/>
            <a:headEnd/>
            <a:tailEnd type="stealth" w="lg" len="lg"/>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220" name="Line 8"/>
          <p:cNvSpPr>
            <a:spLocks noChangeShapeType="1"/>
          </p:cNvSpPr>
          <p:nvPr/>
        </p:nvSpPr>
        <p:spPr bwMode="auto">
          <a:xfrm>
            <a:off x="620714" y="3875485"/>
            <a:ext cx="726122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221" name="Line 9"/>
          <p:cNvSpPr>
            <a:spLocks noChangeShapeType="1"/>
          </p:cNvSpPr>
          <p:nvPr/>
        </p:nvSpPr>
        <p:spPr bwMode="auto">
          <a:xfrm>
            <a:off x="620714" y="3588544"/>
            <a:ext cx="726122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222" name="Line 10"/>
          <p:cNvSpPr>
            <a:spLocks noChangeShapeType="1"/>
          </p:cNvSpPr>
          <p:nvPr/>
        </p:nvSpPr>
        <p:spPr bwMode="auto">
          <a:xfrm>
            <a:off x="620714" y="3300413"/>
            <a:ext cx="726122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223" name="Line 11"/>
          <p:cNvSpPr>
            <a:spLocks noChangeShapeType="1"/>
          </p:cNvSpPr>
          <p:nvPr/>
        </p:nvSpPr>
        <p:spPr bwMode="auto">
          <a:xfrm>
            <a:off x="620714" y="3013472"/>
            <a:ext cx="726122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224" name="Line 12"/>
          <p:cNvSpPr>
            <a:spLocks noChangeShapeType="1"/>
          </p:cNvSpPr>
          <p:nvPr/>
        </p:nvSpPr>
        <p:spPr bwMode="auto">
          <a:xfrm>
            <a:off x="620714" y="2726531"/>
            <a:ext cx="726122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225" name="Line 13"/>
          <p:cNvSpPr>
            <a:spLocks noChangeShapeType="1"/>
          </p:cNvSpPr>
          <p:nvPr/>
        </p:nvSpPr>
        <p:spPr bwMode="auto">
          <a:xfrm>
            <a:off x="620714" y="2437210"/>
            <a:ext cx="726122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226" name="Line 14"/>
          <p:cNvSpPr>
            <a:spLocks noChangeShapeType="1"/>
          </p:cNvSpPr>
          <p:nvPr/>
        </p:nvSpPr>
        <p:spPr bwMode="auto">
          <a:xfrm>
            <a:off x="620714" y="2150269"/>
            <a:ext cx="726122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227" name="Line 15"/>
          <p:cNvSpPr>
            <a:spLocks noChangeShapeType="1"/>
          </p:cNvSpPr>
          <p:nvPr/>
        </p:nvSpPr>
        <p:spPr bwMode="auto">
          <a:xfrm>
            <a:off x="620714" y="1862138"/>
            <a:ext cx="726122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228" name="Line 16"/>
          <p:cNvSpPr>
            <a:spLocks noChangeShapeType="1"/>
          </p:cNvSpPr>
          <p:nvPr/>
        </p:nvSpPr>
        <p:spPr bwMode="auto">
          <a:xfrm>
            <a:off x="620714" y="1575197"/>
            <a:ext cx="726122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229" name="Line 17"/>
          <p:cNvSpPr>
            <a:spLocks noChangeShapeType="1"/>
          </p:cNvSpPr>
          <p:nvPr/>
        </p:nvSpPr>
        <p:spPr bwMode="auto">
          <a:xfrm>
            <a:off x="2043113" y="1287066"/>
            <a:ext cx="0" cy="28765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230" name="Line 18"/>
          <p:cNvSpPr>
            <a:spLocks noChangeShapeType="1"/>
          </p:cNvSpPr>
          <p:nvPr/>
        </p:nvSpPr>
        <p:spPr bwMode="auto">
          <a:xfrm>
            <a:off x="3503613" y="1287066"/>
            <a:ext cx="0" cy="28765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231" name="Line 19"/>
          <p:cNvSpPr>
            <a:spLocks noChangeShapeType="1"/>
          </p:cNvSpPr>
          <p:nvPr/>
        </p:nvSpPr>
        <p:spPr bwMode="auto">
          <a:xfrm>
            <a:off x="4964113" y="1287066"/>
            <a:ext cx="0" cy="28765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232" name="Line 20"/>
          <p:cNvSpPr>
            <a:spLocks noChangeShapeType="1"/>
          </p:cNvSpPr>
          <p:nvPr/>
        </p:nvSpPr>
        <p:spPr bwMode="auto">
          <a:xfrm>
            <a:off x="6461125" y="1287066"/>
            <a:ext cx="0" cy="28765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233" name="Line 21"/>
          <p:cNvSpPr>
            <a:spLocks noChangeShapeType="1"/>
          </p:cNvSpPr>
          <p:nvPr/>
        </p:nvSpPr>
        <p:spPr bwMode="auto">
          <a:xfrm>
            <a:off x="620714" y="1287066"/>
            <a:ext cx="726122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234" name="Line 22"/>
          <p:cNvSpPr>
            <a:spLocks noChangeShapeType="1"/>
          </p:cNvSpPr>
          <p:nvPr/>
        </p:nvSpPr>
        <p:spPr bwMode="auto">
          <a:xfrm>
            <a:off x="7848600" y="1257300"/>
            <a:ext cx="0" cy="28765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235" name="Text Box 23"/>
          <p:cNvSpPr txBox="1">
            <a:spLocks noChangeArrowheads="1"/>
          </p:cNvSpPr>
          <p:nvPr/>
        </p:nvSpPr>
        <p:spPr bwMode="auto">
          <a:xfrm>
            <a:off x="0" y="1062038"/>
            <a:ext cx="457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de-DE" sz="1000" b="1">
                <a:solidFill>
                  <a:srgbClr val="000000"/>
                </a:solidFill>
                <a:cs typeface="Arial" charset="0"/>
              </a:rPr>
              <a:t>100</a:t>
            </a:r>
          </a:p>
        </p:txBody>
      </p:sp>
      <p:sp>
        <p:nvSpPr>
          <p:cNvPr id="9236" name="Text Box 24"/>
          <p:cNvSpPr txBox="1">
            <a:spLocks noChangeArrowheads="1"/>
          </p:cNvSpPr>
          <p:nvPr/>
        </p:nvSpPr>
        <p:spPr bwMode="auto">
          <a:xfrm>
            <a:off x="0" y="1359694"/>
            <a:ext cx="457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de-DE" sz="1000" b="1">
                <a:solidFill>
                  <a:srgbClr val="000000"/>
                </a:solidFill>
                <a:cs typeface="Arial" charset="0"/>
              </a:rPr>
              <a:t>90</a:t>
            </a:r>
          </a:p>
        </p:txBody>
      </p:sp>
      <p:sp>
        <p:nvSpPr>
          <p:cNvPr id="9237" name="Text Box 25"/>
          <p:cNvSpPr txBox="1">
            <a:spLocks noChangeArrowheads="1"/>
          </p:cNvSpPr>
          <p:nvPr/>
        </p:nvSpPr>
        <p:spPr bwMode="auto">
          <a:xfrm>
            <a:off x="0" y="1645444"/>
            <a:ext cx="457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de-DE" sz="1000" b="1">
                <a:solidFill>
                  <a:srgbClr val="000000"/>
                </a:solidFill>
                <a:cs typeface="Arial" charset="0"/>
              </a:rPr>
              <a:t>80</a:t>
            </a:r>
          </a:p>
        </p:txBody>
      </p:sp>
      <p:sp>
        <p:nvSpPr>
          <p:cNvPr id="9238" name="Text Box 26"/>
          <p:cNvSpPr txBox="1">
            <a:spLocks noChangeArrowheads="1"/>
          </p:cNvSpPr>
          <p:nvPr/>
        </p:nvSpPr>
        <p:spPr bwMode="auto">
          <a:xfrm>
            <a:off x="0" y="1931194"/>
            <a:ext cx="457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de-DE" sz="1000" b="1">
                <a:solidFill>
                  <a:srgbClr val="000000"/>
                </a:solidFill>
                <a:cs typeface="Arial" charset="0"/>
              </a:rPr>
              <a:t>70</a:t>
            </a:r>
          </a:p>
        </p:txBody>
      </p:sp>
      <p:sp>
        <p:nvSpPr>
          <p:cNvPr id="9239" name="Text Box 27"/>
          <p:cNvSpPr txBox="1">
            <a:spLocks noChangeArrowheads="1"/>
          </p:cNvSpPr>
          <p:nvPr/>
        </p:nvSpPr>
        <p:spPr bwMode="auto">
          <a:xfrm>
            <a:off x="0" y="2216944"/>
            <a:ext cx="457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de-DE" sz="1000" b="1">
                <a:solidFill>
                  <a:srgbClr val="000000"/>
                </a:solidFill>
                <a:cs typeface="Arial" charset="0"/>
              </a:rPr>
              <a:t>60</a:t>
            </a:r>
          </a:p>
        </p:txBody>
      </p:sp>
      <p:sp>
        <p:nvSpPr>
          <p:cNvPr id="9240" name="Text Box 28"/>
          <p:cNvSpPr txBox="1">
            <a:spLocks noChangeArrowheads="1"/>
          </p:cNvSpPr>
          <p:nvPr/>
        </p:nvSpPr>
        <p:spPr bwMode="auto">
          <a:xfrm>
            <a:off x="0" y="2547938"/>
            <a:ext cx="457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de-DE" sz="1000" b="1">
                <a:solidFill>
                  <a:srgbClr val="000000"/>
                </a:solidFill>
                <a:cs typeface="Arial" charset="0"/>
              </a:rPr>
              <a:t>50</a:t>
            </a:r>
          </a:p>
        </p:txBody>
      </p:sp>
      <p:sp>
        <p:nvSpPr>
          <p:cNvPr id="9241" name="Text Box 29"/>
          <p:cNvSpPr txBox="1">
            <a:spLocks noChangeArrowheads="1"/>
          </p:cNvSpPr>
          <p:nvPr/>
        </p:nvSpPr>
        <p:spPr bwMode="auto">
          <a:xfrm>
            <a:off x="0" y="2833688"/>
            <a:ext cx="457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de-DE" sz="1000" b="1">
                <a:solidFill>
                  <a:srgbClr val="000000"/>
                </a:solidFill>
                <a:cs typeface="Arial" charset="0"/>
              </a:rPr>
              <a:t>40</a:t>
            </a:r>
          </a:p>
        </p:txBody>
      </p:sp>
      <p:sp>
        <p:nvSpPr>
          <p:cNvPr id="9242" name="Text Box 30"/>
          <p:cNvSpPr txBox="1">
            <a:spLocks noChangeArrowheads="1"/>
          </p:cNvSpPr>
          <p:nvPr/>
        </p:nvSpPr>
        <p:spPr bwMode="auto">
          <a:xfrm>
            <a:off x="0" y="3119438"/>
            <a:ext cx="457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de-DE" sz="1000" b="1">
                <a:solidFill>
                  <a:srgbClr val="000000"/>
                </a:solidFill>
                <a:cs typeface="Arial" charset="0"/>
              </a:rPr>
              <a:t>30</a:t>
            </a:r>
          </a:p>
        </p:txBody>
      </p:sp>
      <p:sp>
        <p:nvSpPr>
          <p:cNvPr id="9243" name="Text Box 31"/>
          <p:cNvSpPr txBox="1">
            <a:spLocks noChangeArrowheads="1"/>
          </p:cNvSpPr>
          <p:nvPr/>
        </p:nvSpPr>
        <p:spPr bwMode="auto">
          <a:xfrm>
            <a:off x="0" y="3417094"/>
            <a:ext cx="457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de-DE" sz="1000" b="1">
                <a:solidFill>
                  <a:srgbClr val="000000"/>
                </a:solidFill>
                <a:cs typeface="Arial" charset="0"/>
              </a:rPr>
              <a:t>20</a:t>
            </a:r>
          </a:p>
        </p:txBody>
      </p:sp>
      <p:sp>
        <p:nvSpPr>
          <p:cNvPr id="9244" name="Text Box 32"/>
          <p:cNvSpPr txBox="1">
            <a:spLocks noChangeArrowheads="1"/>
          </p:cNvSpPr>
          <p:nvPr/>
        </p:nvSpPr>
        <p:spPr bwMode="auto">
          <a:xfrm>
            <a:off x="0" y="3702844"/>
            <a:ext cx="457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de-DE" sz="1000" b="1">
                <a:solidFill>
                  <a:srgbClr val="000000"/>
                </a:solidFill>
                <a:cs typeface="Arial" charset="0"/>
              </a:rPr>
              <a:t>10</a:t>
            </a:r>
          </a:p>
        </p:txBody>
      </p:sp>
      <p:sp>
        <p:nvSpPr>
          <p:cNvPr id="9245" name="Text Box 33"/>
          <p:cNvSpPr txBox="1">
            <a:spLocks noChangeArrowheads="1"/>
          </p:cNvSpPr>
          <p:nvPr/>
        </p:nvSpPr>
        <p:spPr bwMode="auto">
          <a:xfrm>
            <a:off x="0" y="3988594"/>
            <a:ext cx="457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de-DE" sz="1000" b="1">
                <a:solidFill>
                  <a:srgbClr val="000000"/>
                </a:solidFill>
                <a:cs typeface="Arial" charset="0"/>
              </a:rPr>
              <a:t>0</a:t>
            </a:r>
          </a:p>
        </p:txBody>
      </p:sp>
      <p:sp>
        <p:nvSpPr>
          <p:cNvPr id="3102" name="Text Box 34"/>
          <p:cNvSpPr txBox="1">
            <a:spLocks noChangeArrowheads="1"/>
          </p:cNvSpPr>
          <p:nvPr/>
        </p:nvSpPr>
        <p:spPr bwMode="auto">
          <a:xfrm>
            <a:off x="152400" y="177404"/>
            <a:ext cx="7162800" cy="646331"/>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2000" b="1" dirty="0" err="1" smtClean="0">
                <a:solidFill>
                  <a:srgbClr val="000000"/>
                </a:solidFill>
                <a:cs typeface="Arial" charset="0"/>
              </a:rPr>
              <a:t>Zeithorizonte</a:t>
            </a:r>
            <a:r>
              <a:rPr lang="en-US" sz="2000" b="1" dirty="0" smtClean="0">
                <a:solidFill>
                  <a:srgbClr val="000000"/>
                </a:solidFill>
                <a:cs typeface="Arial" charset="0"/>
              </a:rPr>
              <a:t> der Radio-</a:t>
            </a:r>
            <a:r>
              <a:rPr lang="en-US" sz="2000" b="1" dirty="0" err="1" smtClean="0">
                <a:solidFill>
                  <a:srgbClr val="000000"/>
                </a:solidFill>
                <a:cs typeface="Arial" charset="0"/>
              </a:rPr>
              <a:t>Verbreitungs</a:t>
            </a:r>
            <a:r>
              <a:rPr lang="en-US" sz="2000" b="1" dirty="0" smtClean="0">
                <a:solidFill>
                  <a:srgbClr val="000000"/>
                </a:solidFill>
                <a:cs typeface="Arial" charset="0"/>
              </a:rPr>
              <a:t>-</a:t>
            </a:r>
            <a:r>
              <a:rPr lang="en-US" sz="2000" b="1" dirty="0" err="1" smtClean="0">
                <a:solidFill>
                  <a:srgbClr val="000000"/>
                </a:solidFill>
                <a:cs typeface="Arial" charset="0"/>
              </a:rPr>
              <a:t>Digitalisierung</a:t>
            </a:r>
            <a:r>
              <a:rPr lang="en-US" sz="2000" b="1" dirty="0" smtClean="0">
                <a:solidFill>
                  <a:srgbClr val="000000"/>
                </a:solidFill>
                <a:cs typeface="Arial" charset="0"/>
              </a:rPr>
              <a:t> CH  </a:t>
            </a:r>
          </a:p>
          <a:p>
            <a:pPr>
              <a:defRPr/>
            </a:pPr>
            <a:r>
              <a:rPr lang="en-US" sz="1200" dirty="0" smtClean="0">
                <a:solidFill>
                  <a:srgbClr val="000000"/>
                </a:solidFill>
                <a:cs typeface="Arial" charset="0"/>
              </a:rPr>
              <a:t>(</a:t>
            </a:r>
            <a:r>
              <a:rPr lang="en-US" sz="1200" dirty="0" err="1">
                <a:solidFill>
                  <a:srgbClr val="000000"/>
                </a:solidFill>
                <a:cs typeface="Arial" charset="0"/>
              </a:rPr>
              <a:t>Beispiel</a:t>
            </a:r>
            <a:r>
              <a:rPr lang="en-US" sz="1200" dirty="0">
                <a:solidFill>
                  <a:srgbClr val="000000"/>
                </a:solidFill>
                <a:cs typeface="Arial" charset="0"/>
              </a:rPr>
              <a:t> </a:t>
            </a:r>
            <a:r>
              <a:rPr lang="en-US" sz="1200" dirty="0" err="1">
                <a:solidFill>
                  <a:srgbClr val="000000"/>
                </a:solidFill>
                <a:cs typeface="Arial" charset="0"/>
              </a:rPr>
              <a:t>für</a:t>
            </a:r>
            <a:r>
              <a:rPr lang="en-US" sz="1200" dirty="0">
                <a:solidFill>
                  <a:srgbClr val="000000"/>
                </a:solidFill>
                <a:cs typeface="Arial" charset="0"/>
              </a:rPr>
              <a:t> CH </a:t>
            </a:r>
            <a:r>
              <a:rPr lang="en-US" sz="1200" dirty="0" err="1">
                <a:solidFill>
                  <a:srgbClr val="000000"/>
                </a:solidFill>
                <a:cs typeface="Arial" charset="0"/>
              </a:rPr>
              <a:t>aus</a:t>
            </a:r>
            <a:r>
              <a:rPr lang="en-US" sz="1200" dirty="0">
                <a:solidFill>
                  <a:srgbClr val="000000"/>
                </a:solidFill>
                <a:cs typeface="Arial" charset="0"/>
              </a:rPr>
              <a:t> </a:t>
            </a:r>
            <a:r>
              <a:rPr lang="en-US" sz="1600" b="1" dirty="0" smtClean="0">
                <a:solidFill>
                  <a:srgbClr val="FF0000"/>
                </a:solidFill>
                <a:cs typeface="Arial" charset="0"/>
              </a:rPr>
              <a:t>2004 </a:t>
            </a:r>
            <a:r>
              <a:rPr lang="en-US" sz="1050" b="1" dirty="0" smtClean="0">
                <a:solidFill>
                  <a:srgbClr val="000000"/>
                </a:solidFill>
                <a:cs typeface="Arial" charset="0"/>
              </a:rPr>
              <a:t>update 2012</a:t>
            </a:r>
            <a:r>
              <a:rPr lang="en-US" sz="1050" dirty="0" smtClean="0">
                <a:solidFill>
                  <a:srgbClr val="000000"/>
                </a:solidFill>
                <a:cs typeface="Arial" charset="0"/>
              </a:rPr>
              <a:t>)</a:t>
            </a:r>
            <a:endParaRPr lang="en-US" sz="1050" dirty="0">
              <a:solidFill>
                <a:srgbClr val="000000"/>
              </a:solidFill>
              <a:cs typeface="Arial" charset="0"/>
            </a:endParaRPr>
          </a:p>
        </p:txBody>
      </p:sp>
      <p:sp>
        <p:nvSpPr>
          <p:cNvPr id="9247" name="Text Box 36"/>
          <p:cNvSpPr txBox="1">
            <a:spLocks noChangeArrowheads="1"/>
          </p:cNvSpPr>
          <p:nvPr/>
        </p:nvSpPr>
        <p:spPr bwMode="auto">
          <a:xfrm>
            <a:off x="152400" y="4114801"/>
            <a:ext cx="533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de-DE" sz="1000" b="1">
                <a:solidFill>
                  <a:srgbClr val="000000"/>
                </a:solidFill>
                <a:cs typeface="Arial" charset="0"/>
              </a:rPr>
              <a:t>2000</a:t>
            </a:r>
          </a:p>
        </p:txBody>
      </p:sp>
      <p:sp>
        <p:nvSpPr>
          <p:cNvPr id="9248" name="Text Box 37"/>
          <p:cNvSpPr txBox="1">
            <a:spLocks noChangeArrowheads="1"/>
          </p:cNvSpPr>
          <p:nvPr/>
        </p:nvSpPr>
        <p:spPr bwMode="auto">
          <a:xfrm>
            <a:off x="1676400" y="4114801"/>
            <a:ext cx="533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de-DE" sz="1000" b="1">
                <a:solidFill>
                  <a:srgbClr val="000000"/>
                </a:solidFill>
                <a:cs typeface="Arial" charset="0"/>
              </a:rPr>
              <a:t>2005</a:t>
            </a:r>
          </a:p>
        </p:txBody>
      </p:sp>
      <p:sp>
        <p:nvSpPr>
          <p:cNvPr id="9249" name="Text Box 38"/>
          <p:cNvSpPr txBox="1">
            <a:spLocks noChangeArrowheads="1"/>
          </p:cNvSpPr>
          <p:nvPr/>
        </p:nvSpPr>
        <p:spPr bwMode="auto">
          <a:xfrm>
            <a:off x="3200400" y="4114801"/>
            <a:ext cx="533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de-DE" sz="1000" b="1">
                <a:solidFill>
                  <a:srgbClr val="000000"/>
                </a:solidFill>
                <a:cs typeface="Arial" charset="0"/>
              </a:rPr>
              <a:t>2010</a:t>
            </a:r>
          </a:p>
        </p:txBody>
      </p:sp>
      <p:sp>
        <p:nvSpPr>
          <p:cNvPr id="9250" name="Text Box 39"/>
          <p:cNvSpPr txBox="1">
            <a:spLocks noChangeArrowheads="1"/>
          </p:cNvSpPr>
          <p:nvPr/>
        </p:nvSpPr>
        <p:spPr bwMode="auto">
          <a:xfrm>
            <a:off x="4800600" y="4114801"/>
            <a:ext cx="533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de-DE" sz="1000" b="1">
                <a:solidFill>
                  <a:srgbClr val="000000"/>
                </a:solidFill>
                <a:cs typeface="Arial" charset="0"/>
              </a:rPr>
              <a:t>2015</a:t>
            </a:r>
          </a:p>
        </p:txBody>
      </p:sp>
      <p:sp>
        <p:nvSpPr>
          <p:cNvPr id="9251" name="Text Box 40"/>
          <p:cNvSpPr txBox="1">
            <a:spLocks noChangeArrowheads="1"/>
          </p:cNvSpPr>
          <p:nvPr/>
        </p:nvSpPr>
        <p:spPr bwMode="auto">
          <a:xfrm>
            <a:off x="6324600" y="4114801"/>
            <a:ext cx="533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de-DE" sz="1000" b="1">
                <a:solidFill>
                  <a:srgbClr val="000000"/>
                </a:solidFill>
                <a:cs typeface="Arial" charset="0"/>
              </a:rPr>
              <a:t>2020</a:t>
            </a:r>
          </a:p>
        </p:txBody>
      </p:sp>
      <p:sp>
        <p:nvSpPr>
          <p:cNvPr id="9252" name="Text Box 41"/>
          <p:cNvSpPr txBox="1">
            <a:spLocks noChangeArrowheads="1"/>
          </p:cNvSpPr>
          <p:nvPr/>
        </p:nvSpPr>
        <p:spPr bwMode="auto">
          <a:xfrm>
            <a:off x="7651750" y="4126707"/>
            <a:ext cx="533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de-DE" sz="1000" b="1">
                <a:solidFill>
                  <a:srgbClr val="000000"/>
                </a:solidFill>
                <a:cs typeface="Arial" charset="0"/>
              </a:rPr>
              <a:t>2025</a:t>
            </a:r>
          </a:p>
        </p:txBody>
      </p:sp>
      <p:sp>
        <p:nvSpPr>
          <p:cNvPr id="9253" name="Text Box 42"/>
          <p:cNvSpPr txBox="1">
            <a:spLocks noChangeArrowheads="1"/>
          </p:cNvSpPr>
          <p:nvPr/>
        </p:nvSpPr>
        <p:spPr bwMode="auto">
          <a:xfrm>
            <a:off x="8388350" y="4083844"/>
            <a:ext cx="6032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b="1">
                <a:solidFill>
                  <a:srgbClr val="000000"/>
                </a:solidFill>
                <a:cs typeface="Arial" charset="0"/>
              </a:rPr>
              <a:t>Jahre</a:t>
            </a:r>
          </a:p>
        </p:txBody>
      </p:sp>
      <p:sp>
        <p:nvSpPr>
          <p:cNvPr id="9254" name="Text Box 43"/>
          <p:cNvSpPr txBox="1">
            <a:spLocks noChangeArrowheads="1"/>
          </p:cNvSpPr>
          <p:nvPr/>
        </p:nvSpPr>
        <p:spPr bwMode="auto">
          <a:xfrm>
            <a:off x="76200" y="822723"/>
            <a:ext cx="304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de-DE" sz="1200" b="1">
                <a:solidFill>
                  <a:srgbClr val="000000"/>
                </a:solidFill>
                <a:cs typeface="Arial" charset="0"/>
              </a:rPr>
              <a:t>%</a:t>
            </a:r>
            <a:endParaRPr lang="de-DE" sz="1000" b="1">
              <a:solidFill>
                <a:srgbClr val="000000"/>
              </a:solidFill>
              <a:cs typeface="Arial" charset="0"/>
            </a:endParaRPr>
          </a:p>
        </p:txBody>
      </p:sp>
      <p:sp>
        <p:nvSpPr>
          <p:cNvPr id="9255" name="Text Box 44"/>
          <p:cNvSpPr txBox="1">
            <a:spLocks noChangeArrowheads="1"/>
          </p:cNvSpPr>
          <p:nvPr/>
        </p:nvSpPr>
        <p:spPr bwMode="auto">
          <a:xfrm>
            <a:off x="827088" y="844153"/>
            <a:ext cx="2087562"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b="1">
                <a:solidFill>
                  <a:srgbClr val="000000"/>
                </a:solidFill>
                <a:cs typeface="Arial" charset="0"/>
              </a:rPr>
              <a:t>% Personen Nutzungs-</a:t>
            </a:r>
          </a:p>
          <a:p>
            <a:r>
              <a:rPr lang="en-US" sz="1200" b="1">
                <a:solidFill>
                  <a:srgbClr val="000000"/>
                </a:solidFill>
                <a:cs typeface="Arial" charset="0"/>
              </a:rPr>
              <a:t>    reichweite &gt; 12 Jahre</a:t>
            </a:r>
          </a:p>
        </p:txBody>
      </p:sp>
      <p:sp>
        <p:nvSpPr>
          <p:cNvPr id="9256" name="Text Box 59"/>
          <p:cNvSpPr txBox="1">
            <a:spLocks noChangeArrowheads="1"/>
          </p:cNvSpPr>
          <p:nvPr/>
        </p:nvSpPr>
        <p:spPr bwMode="auto">
          <a:xfrm>
            <a:off x="6047114" y="4427696"/>
            <a:ext cx="30480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36000" tIns="36000" rIns="36000" bIns="360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sz="1200" b="1" dirty="0">
                <a:solidFill>
                  <a:srgbClr val="000000"/>
                </a:solidFill>
                <a:cs typeface="Arial" charset="0"/>
              </a:rPr>
              <a:t>Total &gt;100%  </a:t>
            </a:r>
            <a:r>
              <a:rPr lang="de-DE" sz="900" b="1" dirty="0">
                <a:solidFill>
                  <a:srgbClr val="000000"/>
                </a:solidFill>
                <a:cs typeface="Arial" charset="0"/>
              </a:rPr>
              <a:t>(mehrfach Nutzung der Plattformen)</a:t>
            </a:r>
            <a:r>
              <a:rPr lang="de-DE" sz="1200" b="1" dirty="0">
                <a:solidFill>
                  <a:srgbClr val="000000"/>
                </a:solidFill>
                <a:cs typeface="Arial" charset="0"/>
              </a:rPr>
              <a:t> </a:t>
            </a:r>
          </a:p>
        </p:txBody>
      </p:sp>
      <p:sp>
        <p:nvSpPr>
          <p:cNvPr id="9261" name="Text Box 67"/>
          <p:cNvSpPr txBox="1">
            <a:spLocks noChangeArrowheads="1"/>
          </p:cNvSpPr>
          <p:nvPr/>
        </p:nvSpPr>
        <p:spPr bwMode="auto">
          <a:xfrm>
            <a:off x="2998788" y="879872"/>
            <a:ext cx="58340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solidFill>
                  <a:srgbClr val="000000"/>
                </a:solidFill>
                <a:cs typeface="Arial" charset="0"/>
              </a:rPr>
              <a:t> </a:t>
            </a:r>
            <a:r>
              <a:rPr lang="en-US" sz="1600" b="1" dirty="0" err="1">
                <a:solidFill>
                  <a:srgbClr val="000000"/>
                </a:solidFill>
                <a:cs typeface="Arial" charset="0"/>
              </a:rPr>
              <a:t>Erwartete</a:t>
            </a:r>
            <a:r>
              <a:rPr lang="en-US" sz="1600" b="1" dirty="0">
                <a:solidFill>
                  <a:srgbClr val="000000"/>
                </a:solidFill>
                <a:cs typeface="Arial" charset="0"/>
              </a:rPr>
              <a:t> Radio-</a:t>
            </a:r>
            <a:r>
              <a:rPr lang="en-US" sz="1600" b="1" dirty="0" err="1">
                <a:solidFill>
                  <a:srgbClr val="000000"/>
                </a:solidFill>
                <a:cs typeface="Arial" charset="0"/>
              </a:rPr>
              <a:t>Nutzung</a:t>
            </a:r>
            <a:r>
              <a:rPr lang="en-US" sz="1600" b="1" dirty="0">
                <a:solidFill>
                  <a:srgbClr val="000000"/>
                </a:solidFill>
                <a:cs typeface="Arial" charset="0"/>
              </a:rPr>
              <a:t> in </a:t>
            </a:r>
            <a:r>
              <a:rPr lang="en-US" sz="1600" b="1" dirty="0" err="1">
                <a:solidFill>
                  <a:srgbClr val="000000"/>
                </a:solidFill>
                <a:cs typeface="Arial" charset="0"/>
              </a:rPr>
              <a:t>Funktion</a:t>
            </a:r>
            <a:r>
              <a:rPr lang="en-US" sz="1600" b="1" dirty="0">
                <a:solidFill>
                  <a:srgbClr val="000000"/>
                </a:solidFill>
                <a:cs typeface="Arial" charset="0"/>
              </a:rPr>
              <a:t> der </a:t>
            </a:r>
            <a:r>
              <a:rPr lang="en-US" sz="1600" b="1" dirty="0" err="1">
                <a:solidFill>
                  <a:srgbClr val="000000"/>
                </a:solidFill>
                <a:cs typeface="Arial" charset="0"/>
              </a:rPr>
              <a:t>Plattformen</a:t>
            </a:r>
            <a:r>
              <a:rPr lang="en-US" sz="1600" b="1" dirty="0">
                <a:solidFill>
                  <a:srgbClr val="000000"/>
                </a:solidFill>
                <a:cs typeface="Arial" charset="0"/>
              </a:rPr>
              <a:t>  </a:t>
            </a:r>
            <a:endParaRPr lang="de-DE" sz="1600" b="1" dirty="0">
              <a:solidFill>
                <a:srgbClr val="000000"/>
              </a:solidFill>
              <a:cs typeface="Arial" charset="0"/>
            </a:endParaRPr>
          </a:p>
        </p:txBody>
      </p:sp>
      <p:sp>
        <p:nvSpPr>
          <p:cNvPr id="2" name="Text Box 74"/>
          <p:cNvSpPr txBox="1">
            <a:spLocks noChangeArrowheads="1"/>
          </p:cNvSpPr>
          <p:nvPr/>
        </p:nvSpPr>
        <p:spPr bwMode="auto">
          <a:xfrm>
            <a:off x="152400" y="4398753"/>
            <a:ext cx="86804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eaLnBrk="1" hangingPunct="1">
              <a:buFontTx/>
              <a:buChar char="-"/>
            </a:pPr>
            <a:r>
              <a:rPr lang="en-US" sz="1600" b="1" dirty="0" err="1" smtClean="0">
                <a:solidFill>
                  <a:srgbClr val="000000"/>
                </a:solidFill>
                <a:cs typeface="Arial" charset="0"/>
              </a:rPr>
              <a:t>Jedes</a:t>
            </a:r>
            <a:r>
              <a:rPr lang="en-US" sz="1600" b="1" dirty="0" smtClean="0">
                <a:solidFill>
                  <a:srgbClr val="000000"/>
                </a:solidFill>
                <a:cs typeface="Arial" charset="0"/>
              </a:rPr>
              <a:t> </a:t>
            </a:r>
            <a:r>
              <a:rPr lang="en-US" sz="1600" b="1" dirty="0" err="1" smtClean="0">
                <a:solidFill>
                  <a:srgbClr val="000000"/>
                </a:solidFill>
                <a:cs typeface="Arial" charset="0"/>
              </a:rPr>
              <a:t>Jahr</a:t>
            </a:r>
            <a:r>
              <a:rPr lang="en-US" sz="1600" b="1" dirty="0" smtClean="0">
                <a:solidFill>
                  <a:srgbClr val="000000"/>
                </a:solidFill>
                <a:cs typeface="Arial" charset="0"/>
              </a:rPr>
              <a:t> </a:t>
            </a:r>
            <a:r>
              <a:rPr lang="en-US" sz="1600" b="1" dirty="0" err="1" smtClean="0">
                <a:solidFill>
                  <a:srgbClr val="000000"/>
                </a:solidFill>
                <a:cs typeface="Arial" charset="0"/>
              </a:rPr>
              <a:t>länger</a:t>
            </a:r>
            <a:r>
              <a:rPr lang="en-US" sz="1600" b="1" dirty="0" smtClean="0">
                <a:solidFill>
                  <a:srgbClr val="000000"/>
                </a:solidFill>
                <a:cs typeface="Arial" charset="0"/>
              </a:rPr>
              <a:t>, </a:t>
            </a:r>
            <a:r>
              <a:rPr lang="en-US" sz="1600" b="1" dirty="0" err="1" smtClean="0">
                <a:solidFill>
                  <a:srgbClr val="000000"/>
                </a:solidFill>
                <a:cs typeface="Arial" charset="0"/>
              </a:rPr>
              <a:t>kostet</a:t>
            </a:r>
            <a:r>
              <a:rPr lang="en-US" sz="1600" b="1" dirty="0" smtClean="0">
                <a:solidFill>
                  <a:srgbClr val="000000"/>
                </a:solidFill>
                <a:cs typeface="Arial" charset="0"/>
              </a:rPr>
              <a:t> ! </a:t>
            </a:r>
            <a:r>
              <a:rPr lang="en-US" sz="1200" b="1" dirty="0" smtClean="0">
                <a:solidFill>
                  <a:srgbClr val="000000"/>
                </a:solidFill>
                <a:cs typeface="Arial" charset="0"/>
              </a:rPr>
              <a:t>u</a:t>
            </a:r>
            <a:r>
              <a:rPr lang="en-US" sz="1100" b="1" dirty="0" smtClean="0">
                <a:solidFill>
                  <a:srgbClr val="000000"/>
                </a:solidFill>
                <a:cs typeface="Arial" charset="0"/>
              </a:rPr>
              <a:t>nd </a:t>
            </a:r>
            <a:r>
              <a:rPr lang="en-US" sz="1100" b="1" dirty="0" err="1" smtClean="0">
                <a:solidFill>
                  <a:srgbClr val="000000"/>
                </a:solidFill>
                <a:cs typeface="Arial" charset="0"/>
              </a:rPr>
              <a:t>wird</a:t>
            </a:r>
            <a:r>
              <a:rPr lang="en-US" sz="1100" b="1" dirty="0" smtClean="0">
                <a:solidFill>
                  <a:srgbClr val="000000"/>
                </a:solidFill>
                <a:cs typeface="Arial" charset="0"/>
              </a:rPr>
              <a:t> </a:t>
            </a:r>
            <a:r>
              <a:rPr lang="en-US" sz="1100" b="1" dirty="0" err="1" smtClean="0">
                <a:solidFill>
                  <a:srgbClr val="000000"/>
                </a:solidFill>
                <a:cs typeface="Arial" charset="0"/>
              </a:rPr>
              <a:t>schwieriger</a:t>
            </a:r>
            <a:r>
              <a:rPr lang="en-US" sz="1100" b="1" dirty="0" smtClean="0">
                <a:solidFill>
                  <a:srgbClr val="000000"/>
                </a:solidFill>
                <a:cs typeface="Arial" charset="0"/>
              </a:rPr>
              <a:t> </a:t>
            </a:r>
            <a:r>
              <a:rPr lang="en-US" sz="1100" b="1" dirty="0" err="1" smtClean="0">
                <a:solidFill>
                  <a:srgbClr val="000000"/>
                </a:solidFill>
                <a:cs typeface="Arial" charset="0"/>
              </a:rPr>
              <a:t>umzusetzen</a:t>
            </a:r>
            <a:r>
              <a:rPr lang="en-US" sz="1100" b="1" dirty="0" smtClean="0">
                <a:solidFill>
                  <a:srgbClr val="000000"/>
                </a:solidFill>
                <a:cs typeface="Arial" charset="0"/>
              </a:rPr>
              <a:t>.</a:t>
            </a:r>
          </a:p>
          <a:p>
            <a:pPr marL="285750" indent="-285750" eaLnBrk="1" hangingPunct="1">
              <a:buFontTx/>
              <a:buChar char="-"/>
            </a:pPr>
            <a:r>
              <a:rPr lang="de-CH" sz="1600" b="1" dirty="0" smtClean="0">
                <a:solidFill>
                  <a:srgbClr val="000000"/>
                </a:solidFill>
                <a:cs typeface="Arial" charset="0"/>
              </a:rPr>
              <a:t>Ein langfristiger Digitalisierungsverzicht ist nur für «Aussteiger» sinnvoll /denkbar</a:t>
            </a:r>
            <a:endParaRPr lang="en-US" sz="1600" b="1" dirty="0">
              <a:solidFill>
                <a:srgbClr val="000000"/>
              </a:solidFill>
              <a:cs typeface="Arial" charset="0"/>
            </a:endParaRPr>
          </a:p>
        </p:txBody>
      </p:sp>
      <p:sp>
        <p:nvSpPr>
          <p:cNvPr id="9264" name="Line 55"/>
          <p:cNvSpPr>
            <a:spLocks noChangeShapeType="1"/>
          </p:cNvSpPr>
          <p:nvPr/>
        </p:nvSpPr>
        <p:spPr bwMode="auto">
          <a:xfrm>
            <a:off x="3276600" y="4157663"/>
            <a:ext cx="0" cy="135731"/>
          </a:xfrm>
          <a:prstGeom prst="line">
            <a:avLst/>
          </a:prstGeom>
          <a:noFill/>
          <a:ln w="15875">
            <a:solidFill>
              <a:schemeClr val="tx1"/>
            </a:solidFill>
            <a:round/>
            <a:headEnd type="stealth" w="med" len="me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9265" name="Text Box 71"/>
          <p:cNvSpPr txBox="1">
            <a:spLocks noChangeArrowheads="1"/>
          </p:cNvSpPr>
          <p:nvPr/>
        </p:nvSpPr>
        <p:spPr bwMode="auto">
          <a:xfrm>
            <a:off x="2971800" y="4274344"/>
            <a:ext cx="863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solidFill>
                  <a:srgbClr val="000000"/>
                </a:solidFill>
                <a:cs typeface="Arial" charset="0"/>
              </a:rPr>
              <a:t>DAB+CH</a:t>
            </a:r>
          </a:p>
        </p:txBody>
      </p:sp>
      <p:sp>
        <p:nvSpPr>
          <p:cNvPr id="9266" name="Line 55"/>
          <p:cNvSpPr>
            <a:spLocks noChangeShapeType="1"/>
          </p:cNvSpPr>
          <p:nvPr/>
        </p:nvSpPr>
        <p:spPr bwMode="auto">
          <a:xfrm>
            <a:off x="5994400" y="4171950"/>
            <a:ext cx="0" cy="134541"/>
          </a:xfrm>
          <a:prstGeom prst="line">
            <a:avLst/>
          </a:prstGeom>
          <a:noFill/>
          <a:ln w="15875">
            <a:solidFill>
              <a:schemeClr val="tx1"/>
            </a:solidFill>
            <a:round/>
            <a:headEnd type="stealth" w="med" len="me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9267" name="Text Box 71"/>
          <p:cNvSpPr txBox="1">
            <a:spLocks noChangeArrowheads="1"/>
          </p:cNvSpPr>
          <p:nvPr/>
        </p:nvSpPr>
        <p:spPr bwMode="auto">
          <a:xfrm>
            <a:off x="6019800" y="4229101"/>
            <a:ext cx="2159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solidFill>
                  <a:srgbClr val="000000"/>
                </a:solidFill>
                <a:cs typeface="Arial" charset="0"/>
              </a:rPr>
              <a:t>Neukonzessionierung</a:t>
            </a:r>
          </a:p>
        </p:txBody>
      </p:sp>
      <p:cxnSp>
        <p:nvCxnSpPr>
          <p:cNvPr id="79" name="Gerade Verbindung 78"/>
          <p:cNvCxnSpPr/>
          <p:nvPr/>
        </p:nvCxnSpPr>
        <p:spPr>
          <a:xfrm>
            <a:off x="5994400" y="4298156"/>
            <a:ext cx="76200" cy="0"/>
          </a:xfrm>
          <a:prstGeom prst="line">
            <a:avLst/>
          </a:prstGeom>
          <a:ln w="15875">
            <a:solidFill>
              <a:schemeClr val="tx2"/>
            </a:solidFill>
          </a:ln>
        </p:spPr>
        <p:style>
          <a:lnRef idx="1">
            <a:schemeClr val="dk1"/>
          </a:lnRef>
          <a:fillRef idx="0">
            <a:schemeClr val="dk1"/>
          </a:fillRef>
          <a:effectRef idx="0">
            <a:schemeClr val="dk1"/>
          </a:effectRef>
          <a:fontRef idx="minor">
            <a:schemeClr val="tx1"/>
          </a:fontRef>
        </p:style>
      </p:cxnSp>
      <p:sp>
        <p:nvSpPr>
          <p:cNvPr id="9269" name="Text Box 71"/>
          <p:cNvSpPr txBox="1">
            <a:spLocks noChangeArrowheads="1"/>
          </p:cNvSpPr>
          <p:nvPr/>
        </p:nvSpPr>
        <p:spPr bwMode="auto">
          <a:xfrm>
            <a:off x="3995936" y="4181475"/>
            <a:ext cx="7964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b="1" dirty="0" err="1" smtClean="0">
                <a:solidFill>
                  <a:srgbClr val="000000"/>
                </a:solidFill>
                <a:cs typeface="Arial" charset="0"/>
              </a:rPr>
              <a:t>Mitte</a:t>
            </a:r>
            <a:r>
              <a:rPr lang="en-US" sz="800" b="1" dirty="0" smtClean="0">
                <a:solidFill>
                  <a:srgbClr val="000000"/>
                </a:solidFill>
                <a:cs typeface="Arial" charset="0"/>
              </a:rPr>
              <a:t> 2013  </a:t>
            </a:r>
            <a:r>
              <a:rPr lang="en-US" sz="800" b="1" dirty="0" err="1">
                <a:solidFill>
                  <a:srgbClr val="000000"/>
                </a:solidFill>
                <a:cs typeface="Arial" charset="0"/>
              </a:rPr>
              <a:t>geschätzt</a:t>
            </a:r>
            <a:endParaRPr lang="en-US" sz="800" b="1" dirty="0">
              <a:solidFill>
                <a:srgbClr val="000000"/>
              </a:solidFill>
              <a:cs typeface="Arial" charset="0"/>
            </a:endParaRPr>
          </a:p>
        </p:txBody>
      </p:sp>
      <p:cxnSp>
        <p:nvCxnSpPr>
          <p:cNvPr id="82" name="Gerade Verbindung 81"/>
          <p:cNvCxnSpPr/>
          <p:nvPr/>
        </p:nvCxnSpPr>
        <p:spPr>
          <a:xfrm flipH="1">
            <a:off x="4301331" y="1287066"/>
            <a:ext cx="1" cy="2876550"/>
          </a:xfrm>
          <a:prstGeom prst="line">
            <a:avLst/>
          </a:prstGeom>
          <a:ln w="3175"/>
        </p:spPr>
        <p:style>
          <a:lnRef idx="1">
            <a:schemeClr val="dk1"/>
          </a:lnRef>
          <a:fillRef idx="0">
            <a:schemeClr val="dk1"/>
          </a:fillRef>
          <a:effectRef idx="0">
            <a:schemeClr val="dk1"/>
          </a:effectRef>
          <a:fontRef idx="minor">
            <a:schemeClr val="tx1"/>
          </a:fontRef>
        </p:style>
      </p:cxnSp>
      <p:grpSp>
        <p:nvGrpSpPr>
          <p:cNvPr id="3" name="Gruppieren 87"/>
          <p:cNvGrpSpPr>
            <a:grpSpLocks/>
          </p:cNvGrpSpPr>
          <p:nvPr/>
        </p:nvGrpSpPr>
        <p:grpSpPr bwMode="auto">
          <a:xfrm>
            <a:off x="661989" y="1600201"/>
            <a:ext cx="8281987" cy="2565196"/>
            <a:chOff x="665163" y="2143125"/>
            <a:chExt cx="8281987" cy="3420875"/>
          </a:xfrm>
        </p:grpSpPr>
        <p:grpSp>
          <p:nvGrpSpPr>
            <p:cNvPr id="9288" name="Gruppieren 71"/>
            <p:cNvGrpSpPr>
              <a:grpSpLocks/>
            </p:cNvGrpSpPr>
            <p:nvPr/>
          </p:nvGrpSpPr>
          <p:grpSpPr bwMode="auto">
            <a:xfrm>
              <a:off x="665163" y="2143125"/>
              <a:ext cx="8281987" cy="3420875"/>
              <a:chOff x="665110" y="2143116"/>
              <a:chExt cx="8282040" cy="3420581"/>
            </a:xfrm>
          </p:grpSpPr>
          <p:sp>
            <p:nvSpPr>
              <p:cNvPr id="9290" name="Text Box 50"/>
              <p:cNvSpPr txBox="1">
                <a:spLocks noChangeArrowheads="1"/>
              </p:cNvSpPr>
              <p:nvPr/>
            </p:nvSpPr>
            <p:spPr bwMode="auto">
              <a:xfrm>
                <a:off x="7888354" y="4154229"/>
                <a:ext cx="914432" cy="30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sz="900" b="1" dirty="0">
                    <a:solidFill>
                      <a:srgbClr val="FF0000"/>
                    </a:solidFill>
                    <a:cs typeface="Arial" charset="0"/>
                  </a:rPr>
                  <a:t>optimistisch</a:t>
                </a:r>
              </a:p>
            </p:txBody>
          </p:sp>
          <p:sp>
            <p:nvSpPr>
              <p:cNvPr id="9291" name="Text Box 51"/>
              <p:cNvSpPr txBox="1">
                <a:spLocks noChangeArrowheads="1"/>
              </p:cNvSpPr>
              <p:nvPr/>
            </p:nvSpPr>
            <p:spPr bwMode="auto">
              <a:xfrm>
                <a:off x="7956516" y="5255892"/>
                <a:ext cx="990634" cy="30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900" b="1">
                    <a:solidFill>
                      <a:srgbClr val="FF0000"/>
                    </a:solidFill>
                    <a:cs typeface="Arial" charset="0"/>
                  </a:rPr>
                  <a:t>pessimistisch</a:t>
                </a:r>
              </a:p>
            </p:txBody>
          </p:sp>
          <p:sp>
            <p:nvSpPr>
              <p:cNvPr id="9292" name="Text Box 53"/>
              <p:cNvSpPr txBox="1">
                <a:spLocks noChangeArrowheads="1"/>
              </p:cNvSpPr>
              <p:nvPr/>
            </p:nvSpPr>
            <p:spPr bwMode="auto">
              <a:xfrm>
                <a:off x="8021709" y="4866040"/>
                <a:ext cx="647722" cy="301654"/>
              </a:xfrm>
              <a:prstGeom prst="rect">
                <a:avLst/>
              </a:prstGeom>
              <a:noFill/>
              <a:ln w="158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sz="1200" b="1" dirty="0">
                    <a:solidFill>
                      <a:srgbClr val="000000"/>
                    </a:solidFill>
                    <a:cs typeface="Arial" charset="0"/>
                  </a:rPr>
                  <a:t>FM</a:t>
                </a:r>
              </a:p>
            </p:txBody>
          </p:sp>
          <p:sp>
            <p:nvSpPr>
              <p:cNvPr id="9293" name="Freeform 3"/>
              <p:cNvSpPr>
                <a:spLocks/>
              </p:cNvSpPr>
              <p:nvPr/>
            </p:nvSpPr>
            <p:spPr bwMode="auto">
              <a:xfrm>
                <a:off x="665110" y="2143116"/>
                <a:ext cx="7193038" cy="3317576"/>
              </a:xfrm>
              <a:custGeom>
                <a:avLst/>
                <a:gdLst>
                  <a:gd name="T0" fmla="*/ 0 w 11343"/>
                  <a:gd name="T1" fmla="*/ 0 h 4933"/>
                  <a:gd name="T2" fmla="*/ 2147483647 w 11343"/>
                  <a:gd name="T3" fmla="*/ 2147483647 h 4933"/>
                  <a:gd name="T4" fmla="*/ 2147483647 w 11343"/>
                  <a:gd name="T5" fmla="*/ 2147483647 h 4933"/>
                  <a:gd name="T6" fmla="*/ 2147483647 w 11343"/>
                  <a:gd name="T7" fmla="*/ 2147483647 h 4933"/>
                  <a:gd name="T8" fmla="*/ 2147483647 w 11343"/>
                  <a:gd name="T9" fmla="*/ 2147483647 h 4933"/>
                  <a:gd name="T10" fmla="*/ 2147483647 w 11343"/>
                  <a:gd name="T11" fmla="*/ 2147483647 h 4933"/>
                  <a:gd name="T12" fmla="*/ 2147483647 w 11343"/>
                  <a:gd name="T13" fmla="*/ 2147483647 h 4933"/>
                  <a:gd name="T14" fmla="*/ 2147483647 w 11343"/>
                  <a:gd name="T15" fmla="*/ 2147483647 h 4933"/>
                  <a:gd name="T16" fmla="*/ 2147483647 w 11343"/>
                  <a:gd name="T17" fmla="*/ 2147483647 h 4933"/>
                  <a:gd name="T18" fmla="*/ 2147483647 w 11343"/>
                  <a:gd name="T19" fmla="*/ 2147483647 h 4933"/>
                  <a:gd name="T20" fmla="*/ 2147483647 w 11343"/>
                  <a:gd name="T21" fmla="*/ 2147483647 h 4933"/>
                  <a:gd name="T22" fmla="*/ 2147483647 w 11343"/>
                  <a:gd name="T23" fmla="*/ 2147483647 h 4933"/>
                  <a:gd name="T24" fmla="*/ 0 w 11343"/>
                  <a:gd name="T25" fmla="*/ 0 h 49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343"/>
                  <a:gd name="T40" fmla="*/ 0 h 4933"/>
                  <a:gd name="T41" fmla="*/ 11343 w 11343"/>
                  <a:gd name="T42" fmla="*/ 4933 h 49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343" h="4933">
                    <a:moveTo>
                      <a:pt x="0" y="0"/>
                    </a:moveTo>
                    <a:lnTo>
                      <a:pt x="2223" y="114"/>
                    </a:lnTo>
                    <a:lnTo>
                      <a:pt x="4503" y="358"/>
                    </a:lnTo>
                    <a:lnTo>
                      <a:pt x="6783" y="701"/>
                    </a:lnTo>
                    <a:lnTo>
                      <a:pt x="9120" y="1855"/>
                    </a:lnTo>
                    <a:lnTo>
                      <a:pt x="11343" y="2961"/>
                    </a:lnTo>
                    <a:cubicBezTo>
                      <a:pt x="11338" y="3289"/>
                      <a:pt x="11333" y="3616"/>
                      <a:pt x="11328" y="3944"/>
                    </a:cubicBezTo>
                    <a:cubicBezTo>
                      <a:pt x="11333" y="4274"/>
                      <a:pt x="11338" y="4603"/>
                      <a:pt x="11343" y="4933"/>
                    </a:cubicBezTo>
                    <a:lnTo>
                      <a:pt x="9120" y="3420"/>
                    </a:lnTo>
                    <a:lnTo>
                      <a:pt x="6783" y="1824"/>
                    </a:lnTo>
                    <a:lnTo>
                      <a:pt x="4503" y="1140"/>
                    </a:lnTo>
                    <a:lnTo>
                      <a:pt x="2223" y="171"/>
                    </a:lnTo>
                    <a:lnTo>
                      <a:pt x="0" y="0"/>
                    </a:lnTo>
                    <a:close/>
                  </a:path>
                </a:pathLst>
              </a:custGeom>
              <a:solidFill>
                <a:srgbClr val="FF0000">
                  <a:alpha val="30196"/>
                </a:srgbClr>
              </a:solidFill>
              <a:ln w="25400">
                <a:solidFill>
                  <a:srgbClr val="FF0000"/>
                </a:solidFill>
                <a:round/>
                <a:headEnd/>
                <a:tailEnd/>
              </a:ln>
            </p:spPr>
            <p:txBody>
              <a:bodyPr/>
              <a:lstStyle/>
              <a:p>
                <a:endParaRPr lang="en-US">
                  <a:solidFill>
                    <a:prstClr val="black"/>
                  </a:solidFill>
                </a:endParaRPr>
              </a:p>
            </p:txBody>
          </p:sp>
        </p:grpSp>
        <p:sp>
          <p:nvSpPr>
            <p:cNvPr id="83" name="Ellipse 82"/>
            <p:cNvSpPr/>
            <p:nvPr/>
          </p:nvSpPr>
          <p:spPr>
            <a:xfrm>
              <a:off x="4232274" y="2332891"/>
              <a:ext cx="144462" cy="14448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solidFill>
                  <a:srgbClr val="FFFFFF"/>
                </a:solidFill>
              </a:endParaRPr>
            </a:p>
          </p:txBody>
        </p:sp>
      </p:grpSp>
      <p:grpSp>
        <p:nvGrpSpPr>
          <p:cNvPr id="5" name="Gruppieren 88"/>
          <p:cNvGrpSpPr>
            <a:grpSpLocks/>
          </p:cNvGrpSpPr>
          <p:nvPr/>
        </p:nvGrpSpPr>
        <p:grpSpPr bwMode="auto">
          <a:xfrm>
            <a:off x="647701" y="2150268"/>
            <a:ext cx="8296274" cy="1965224"/>
            <a:chOff x="642938" y="2772823"/>
            <a:chExt cx="8296273" cy="2620056"/>
          </a:xfrm>
        </p:grpSpPr>
        <p:grpSp>
          <p:nvGrpSpPr>
            <p:cNvPr id="9282" name="Gruppieren 69"/>
            <p:cNvGrpSpPr>
              <a:grpSpLocks/>
            </p:cNvGrpSpPr>
            <p:nvPr/>
          </p:nvGrpSpPr>
          <p:grpSpPr bwMode="auto">
            <a:xfrm>
              <a:off x="642938" y="2772823"/>
              <a:ext cx="8296273" cy="2620056"/>
              <a:chOff x="642910" y="2742712"/>
              <a:chExt cx="8296302" cy="2620021"/>
            </a:xfrm>
          </p:grpSpPr>
          <p:sp>
            <p:nvSpPr>
              <p:cNvPr id="9284" name="Text Box 45"/>
              <p:cNvSpPr txBox="1">
                <a:spLocks noChangeArrowheads="1"/>
              </p:cNvSpPr>
              <p:nvPr/>
            </p:nvSpPr>
            <p:spPr bwMode="auto">
              <a:xfrm>
                <a:off x="7827125" y="2742712"/>
                <a:ext cx="914421" cy="307743"/>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900" b="1" dirty="0" err="1">
                    <a:solidFill>
                      <a:srgbClr val="99CC00"/>
                    </a:solidFill>
                    <a:cs typeface="Arial" charset="0"/>
                  </a:rPr>
                  <a:t>optimistisch</a:t>
                </a:r>
                <a:endParaRPr lang="en-US" sz="900" b="1" dirty="0">
                  <a:solidFill>
                    <a:srgbClr val="99CC00"/>
                  </a:solidFill>
                  <a:cs typeface="Arial" charset="0"/>
                </a:endParaRPr>
              </a:p>
            </p:txBody>
          </p:sp>
          <p:sp>
            <p:nvSpPr>
              <p:cNvPr id="9285" name="Text Box 46"/>
              <p:cNvSpPr txBox="1">
                <a:spLocks noChangeArrowheads="1"/>
              </p:cNvSpPr>
              <p:nvPr/>
            </p:nvSpPr>
            <p:spPr bwMode="auto">
              <a:xfrm>
                <a:off x="7864039" y="4184674"/>
                <a:ext cx="1000148" cy="21428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900" b="1" dirty="0" err="1">
                    <a:solidFill>
                      <a:srgbClr val="99CC00"/>
                    </a:solidFill>
                    <a:cs typeface="Arial" charset="0"/>
                  </a:rPr>
                  <a:t>pessimistisch</a:t>
                </a:r>
                <a:endParaRPr lang="en-US" sz="900" b="1" dirty="0">
                  <a:solidFill>
                    <a:srgbClr val="99CC00"/>
                  </a:solidFill>
                  <a:cs typeface="Arial" charset="0"/>
                </a:endParaRPr>
              </a:p>
            </p:txBody>
          </p:sp>
          <p:sp>
            <p:nvSpPr>
              <p:cNvPr id="9286" name="Text Box 47"/>
              <p:cNvSpPr txBox="1">
                <a:spLocks noChangeArrowheads="1"/>
              </p:cNvSpPr>
              <p:nvPr/>
            </p:nvSpPr>
            <p:spPr bwMode="auto">
              <a:xfrm>
                <a:off x="7956547" y="3179807"/>
                <a:ext cx="982665" cy="348776"/>
              </a:xfrm>
              <a:prstGeom prst="rect">
                <a:avLst/>
              </a:prstGeom>
              <a:noFill/>
              <a:ln w="15875">
                <a:solidFill>
                  <a:srgbClr val="99CC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100" b="1" dirty="0">
                    <a:solidFill>
                      <a:srgbClr val="000000"/>
                    </a:solidFill>
                    <a:cs typeface="Arial" charset="0"/>
                  </a:rPr>
                  <a:t>   DAB+</a:t>
                </a:r>
              </a:p>
            </p:txBody>
          </p:sp>
          <p:sp>
            <p:nvSpPr>
              <p:cNvPr id="9287" name="Freeform 5"/>
              <p:cNvSpPr>
                <a:spLocks/>
              </p:cNvSpPr>
              <p:nvPr/>
            </p:nvSpPr>
            <p:spPr bwMode="auto">
              <a:xfrm>
                <a:off x="642910" y="2930019"/>
                <a:ext cx="7215237" cy="2432714"/>
              </a:xfrm>
              <a:custGeom>
                <a:avLst/>
                <a:gdLst>
                  <a:gd name="T0" fmla="*/ 0 w 11373"/>
                  <a:gd name="T1" fmla="*/ 2147483647 h 3617"/>
                  <a:gd name="T2" fmla="*/ 2147483647 w 11373"/>
                  <a:gd name="T3" fmla="*/ 2147483647 h 3617"/>
                  <a:gd name="T4" fmla="*/ 2147483647 w 11373"/>
                  <a:gd name="T5" fmla="*/ 2147483647 h 3617"/>
                  <a:gd name="T6" fmla="*/ 2147483647 w 11373"/>
                  <a:gd name="T7" fmla="*/ 2147483647 h 3617"/>
                  <a:gd name="T8" fmla="*/ 2147483647 w 11373"/>
                  <a:gd name="T9" fmla="*/ 2147483647 h 3617"/>
                  <a:gd name="T10" fmla="*/ 2147483647 w 11373"/>
                  <a:gd name="T11" fmla="*/ 2147483647 h 3617"/>
                  <a:gd name="T12" fmla="*/ 2147483647 w 11373"/>
                  <a:gd name="T13" fmla="*/ 2147483647 h 3617"/>
                  <a:gd name="T14" fmla="*/ 2147483647 w 11373"/>
                  <a:gd name="T15" fmla="*/ 2147483647 h 3617"/>
                  <a:gd name="T16" fmla="*/ 2147483647 w 11373"/>
                  <a:gd name="T17" fmla="*/ 2147483647 h 3617"/>
                  <a:gd name="T18" fmla="*/ 2147483647 w 11373"/>
                  <a:gd name="T19" fmla="*/ 2147483647 h 3617"/>
                  <a:gd name="T20" fmla="*/ 2147483647 w 11373"/>
                  <a:gd name="T21" fmla="*/ 2147483647 h 3617"/>
                  <a:gd name="T22" fmla="*/ 2147483647 w 11373"/>
                  <a:gd name="T23" fmla="*/ 2147483647 h 3617"/>
                  <a:gd name="T24" fmla="*/ 2147483647 w 11373"/>
                  <a:gd name="T25" fmla="*/ 2147483647 h 3617"/>
                  <a:gd name="T26" fmla="*/ 2147483647 w 11373"/>
                  <a:gd name="T27" fmla="*/ 0 h 3617"/>
                  <a:gd name="T28" fmla="*/ 2147483647 w 11373"/>
                  <a:gd name="T29" fmla="*/ 2147483647 h 3617"/>
                  <a:gd name="T30" fmla="*/ 2147483647 w 11373"/>
                  <a:gd name="T31" fmla="*/ 2147483647 h 3617"/>
                  <a:gd name="T32" fmla="*/ 2147483647 w 11373"/>
                  <a:gd name="T33" fmla="*/ 2147483647 h 3617"/>
                  <a:gd name="T34" fmla="*/ 2147483647 w 11373"/>
                  <a:gd name="T35" fmla="*/ 2147483647 h 3617"/>
                  <a:gd name="T36" fmla="*/ 2147483647 w 11373"/>
                  <a:gd name="T37" fmla="*/ 2147483647 h 3617"/>
                  <a:gd name="T38" fmla="*/ 0 w 11373"/>
                  <a:gd name="T39" fmla="*/ 2147483647 h 36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373"/>
                  <a:gd name="T61" fmla="*/ 0 h 3617"/>
                  <a:gd name="T62" fmla="*/ 11373 w 11373"/>
                  <a:gd name="T63" fmla="*/ 3617 h 36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373" h="3617">
                    <a:moveTo>
                      <a:pt x="0" y="3617"/>
                    </a:moveTo>
                    <a:lnTo>
                      <a:pt x="2223" y="3503"/>
                    </a:lnTo>
                    <a:lnTo>
                      <a:pt x="4503" y="3449"/>
                    </a:lnTo>
                    <a:lnTo>
                      <a:pt x="6783" y="3089"/>
                    </a:lnTo>
                    <a:lnTo>
                      <a:pt x="9220" y="2558"/>
                    </a:lnTo>
                    <a:lnTo>
                      <a:pt x="9226" y="2546"/>
                    </a:lnTo>
                    <a:lnTo>
                      <a:pt x="11373" y="2197"/>
                    </a:lnTo>
                    <a:cubicBezTo>
                      <a:pt x="11363" y="1734"/>
                      <a:pt x="11353" y="1272"/>
                      <a:pt x="11343" y="809"/>
                    </a:cubicBezTo>
                    <a:cubicBezTo>
                      <a:pt x="11340" y="807"/>
                      <a:pt x="11336" y="1125"/>
                      <a:pt x="11333" y="1123"/>
                    </a:cubicBezTo>
                    <a:cubicBezTo>
                      <a:pt x="11330" y="1124"/>
                      <a:pt x="11341" y="1255"/>
                      <a:pt x="11343" y="1069"/>
                    </a:cubicBezTo>
                    <a:cubicBezTo>
                      <a:pt x="11345" y="921"/>
                      <a:pt x="11347" y="412"/>
                      <a:pt x="11347" y="235"/>
                    </a:cubicBezTo>
                    <a:cubicBezTo>
                      <a:pt x="11347" y="58"/>
                      <a:pt x="11344" y="45"/>
                      <a:pt x="11343" y="8"/>
                    </a:cubicBezTo>
                    <a:lnTo>
                      <a:pt x="11343" y="11"/>
                    </a:lnTo>
                    <a:cubicBezTo>
                      <a:pt x="11339" y="7"/>
                      <a:pt x="11335" y="4"/>
                      <a:pt x="11331" y="0"/>
                    </a:cubicBezTo>
                    <a:lnTo>
                      <a:pt x="9554" y="708"/>
                    </a:lnTo>
                    <a:cubicBezTo>
                      <a:pt x="9549" y="705"/>
                      <a:pt x="9097" y="914"/>
                      <a:pt x="9092" y="911"/>
                    </a:cubicBezTo>
                    <a:lnTo>
                      <a:pt x="6783" y="2474"/>
                    </a:lnTo>
                    <a:lnTo>
                      <a:pt x="4503" y="3239"/>
                    </a:lnTo>
                    <a:lnTo>
                      <a:pt x="2223" y="3446"/>
                    </a:lnTo>
                    <a:lnTo>
                      <a:pt x="0" y="3617"/>
                    </a:lnTo>
                    <a:close/>
                  </a:path>
                </a:pathLst>
              </a:custGeom>
              <a:solidFill>
                <a:srgbClr val="99CC00">
                  <a:alpha val="30196"/>
                </a:srgbClr>
              </a:solidFill>
              <a:ln w="25400">
                <a:solidFill>
                  <a:srgbClr val="99CC00"/>
                </a:solidFill>
                <a:round/>
                <a:headEnd/>
                <a:tailEnd/>
              </a:ln>
            </p:spPr>
            <p:txBody>
              <a:bodyPr/>
              <a:lstStyle/>
              <a:p>
                <a:endParaRPr lang="en-US">
                  <a:solidFill>
                    <a:prstClr val="black"/>
                  </a:solidFill>
                </a:endParaRPr>
              </a:p>
            </p:txBody>
          </p:sp>
        </p:grpSp>
        <p:sp>
          <p:nvSpPr>
            <p:cNvPr id="86" name="Ellipse 85"/>
            <p:cNvSpPr/>
            <p:nvPr/>
          </p:nvSpPr>
          <p:spPr>
            <a:xfrm>
              <a:off x="4224017" y="4918821"/>
              <a:ext cx="144462" cy="14286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solidFill>
                  <a:srgbClr val="FFFFFF"/>
                </a:solidFill>
              </a:endParaRPr>
            </a:p>
          </p:txBody>
        </p:sp>
      </p:grpSp>
      <p:grpSp>
        <p:nvGrpSpPr>
          <p:cNvPr id="7" name="Gruppieren 89"/>
          <p:cNvGrpSpPr>
            <a:grpSpLocks/>
          </p:cNvGrpSpPr>
          <p:nvPr/>
        </p:nvGrpSpPr>
        <p:grpSpPr bwMode="auto">
          <a:xfrm>
            <a:off x="643051" y="2306391"/>
            <a:ext cx="8401167" cy="1848904"/>
            <a:chOff x="992796" y="4229806"/>
            <a:chExt cx="8372824" cy="2465313"/>
          </a:xfrm>
        </p:grpSpPr>
        <p:grpSp>
          <p:nvGrpSpPr>
            <p:cNvPr id="9276" name="Gruppieren 68"/>
            <p:cNvGrpSpPr>
              <a:grpSpLocks/>
            </p:cNvGrpSpPr>
            <p:nvPr/>
          </p:nvGrpSpPr>
          <p:grpSpPr bwMode="auto">
            <a:xfrm>
              <a:off x="992796" y="4229806"/>
              <a:ext cx="8372824" cy="2465313"/>
              <a:chOff x="992769" y="4229756"/>
              <a:chExt cx="8372851" cy="2465197"/>
            </a:xfrm>
          </p:grpSpPr>
          <p:sp>
            <p:nvSpPr>
              <p:cNvPr id="9278" name="Text Box 48"/>
              <p:cNvSpPr txBox="1">
                <a:spLocks noChangeArrowheads="1"/>
              </p:cNvSpPr>
              <p:nvPr/>
            </p:nvSpPr>
            <p:spPr bwMode="auto">
              <a:xfrm>
                <a:off x="8200685" y="4229756"/>
                <a:ext cx="914400"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900" b="1" dirty="0" err="1">
                    <a:solidFill>
                      <a:srgbClr val="0070C0"/>
                    </a:solidFill>
                    <a:cs typeface="Arial" charset="0"/>
                  </a:rPr>
                  <a:t>optimistisch</a:t>
                </a:r>
                <a:endParaRPr lang="en-US" sz="900" b="1" dirty="0">
                  <a:solidFill>
                    <a:srgbClr val="0070C0"/>
                  </a:solidFill>
                  <a:cs typeface="Arial" charset="0"/>
                </a:endParaRPr>
              </a:p>
            </p:txBody>
          </p:sp>
          <p:sp>
            <p:nvSpPr>
              <p:cNvPr id="9279" name="Text Box 49"/>
              <p:cNvSpPr txBox="1">
                <a:spLocks noChangeArrowheads="1"/>
              </p:cNvSpPr>
              <p:nvPr/>
            </p:nvSpPr>
            <p:spPr bwMode="auto">
              <a:xfrm>
                <a:off x="8200685" y="5676400"/>
                <a:ext cx="990600"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900" b="1" dirty="0" err="1">
                    <a:solidFill>
                      <a:srgbClr val="0070C0"/>
                    </a:solidFill>
                    <a:cs typeface="Arial" charset="0"/>
                  </a:rPr>
                  <a:t>pessimistisch</a:t>
                </a:r>
                <a:endParaRPr lang="en-US" sz="900" b="1" dirty="0">
                  <a:solidFill>
                    <a:srgbClr val="0070C0"/>
                  </a:solidFill>
                  <a:cs typeface="Arial" charset="0"/>
                </a:endParaRPr>
              </a:p>
            </p:txBody>
          </p:sp>
          <p:sp>
            <p:nvSpPr>
              <p:cNvPr id="9280" name="Text Box 52"/>
              <p:cNvSpPr txBox="1">
                <a:spLocks noChangeArrowheads="1"/>
              </p:cNvSpPr>
              <p:nvPr/>
            </p:nvSpPr>
            <p:spPr bwMode="auto">
              <a:xfrm>
                <a:off x="8232497" y="4880111"/>
                <a:ext cx="1133123" cy="465610"/>
              </a:xfrm>
              <a:prstGeom prst="rect">
                <a:avLst/>
              </a:prstGeom>
              <a:noFill/>
              <a:ln w="15875">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100" b="1" dirty="0">
                    <a:solidFill>
                      <a:srgbClr val="000000"/>
                    </a:solidFill>
                    <a:cs typeface="Arial" charset="0"/>
                  </a:rPr>
                  <a:t>IP-Radio </a:t>
                </a:r>
                <a:r>
                  <a:rPr lang="en-US" sz="1000" b="1" dirty="0" smtClean="0">
                    <a:solidFill>
                      <a:srgbClr val="000000"/>
                    </a:solidFill>
                    <a:cs typeface="Arial" charset="0"/>
                  </a:rPr>
                  <a:t>+ </a:t>
                </a:r>
                <a:r>
                  <a:rPr lang="en-US" sz="1000" b="1" dirty="0">
                    <a:solidFill>
                      <a:srgbClr val="000000"/>
                    </a:solidFill>
                    <a:cs typeface="Arial" charset="0"/>
                  </a:rPr>
                  <a:t>and. </a:t>
                </a:r>
                <a:r>
                  <a:rPr lang="en-US" sz="1000" b="1" dirty="0" err="1">
                    <a:solidFill>
                      <a:srgbClr val="000000"/>
                    </a:solidFill>
                    <a:cs typeface="Arial" charset="0"/>
                  </a:rPr>
                  <a:t>Formen</a:t>
                </a:r>
                <a:r>
                  <a:rPr lang="en-US" sz="1000" b="1" dirty="0">
                    <a:solidFill>
                      <a:srgbClr val="000000"/>
                    </a:solidFill>
                    <a:cs typeface="Arial" charset="0"/>
                  </a:rPr>
                  <a:t>  </a:t>
                </a:r>
                <a:r>
                  <a:rPr lang="en-US" sz="1000" b="1" dirty="0" err="1">
                    <a:solidFill>
                      <a:srgbClr val="000000"/>
                    </a:solidFill>
                    <a:cs typeface="Arial" charset="0"/>
                  </a:rPr>
                  <a:t>v.Radio</a:t>
                </a:r>
                <a:r>
                  <a:rPr lang="en-US" sz="1100" b="1" dirty="0">
                    <a:solidFill>
                      <a:srgbClr val="000000"/>
                    </a:solidFill>
                    <a:cs typeface="Arial" charset="0"/>
                  </a:rPr>
                  <a:t>               </a:t>
                </a:r>
              </a:p>
              <a:p>
                <a:endParaRPr lang="en-US" sz="1100" b="1" dirty="0">
                  <a:solidFill>
                    <a:srgbClr val="000000"/>
                  </a:solidFill>
                  <a:cs typeface="Arial" charset="0"/>
                </a:endParaRPr>
              </a:p>
            </p:txBody>
          </p:sp>
          <p:sp>
            <p:nvSpPr>
              <p:cNvPr id="9281" name="Freeform 4"/>
              <p:cNvSpPr>
                <a:spLocks/>
              </p:cNvSpPr>
              <p:nvPr/>
            </p:nvSpPr>
            <p:spPr bwMode="auto">
              <a:xfrm>
                <a:off x="992769" y="4504012"/>
                <a:ext cx="7215238" cy="2190941"/>
              </a:xfrm>
              <a:custGeom>
                <a:avLst/>
                <a:gdLst>
                  <a:gd name="T0" fmla="*/ 0 w 11356"/>
                  <a:gd name="T1" fmla="*/ 2147483647 h 3257"/>
                  <a:gd name="T2" fmla="*/ 2147483647 w 11356"/>
                  <a:gd name="T3" fmla="*/ 2147483647 h 3257"/>
                  <a:gd name="T4" fmla="*/ 2147483647 w 11356"/>
                  <a:gd name="T5" fmla="*/ 2147483647 h 3257"/>
                  <a:gd name="T6" fmla="*/ 2147483647 w 11356"/>
                  <a:gd name="T7" fmla="*/ 2147483647 h 3257"/>
                  <a:gd name="T8" fmla="*/ 2147483647 w 11356"/>
                  <a:gd name="T9" fmla="*/ 2147483647 h 3257"/>
                  <a:gd name="T10" fmla="*/ 2147483647 w 11356"/>
                  <a:gd name="T11" fmla="*/ 2147483647 h 3257"/>
                  <a:gd name="T12" fmla="*/ 2147483647 w 11356"/>
                  <a:gd name="T13" fmla="*/ 2147483647 h 3257"/>
                  <a:gd name="T14" fmla="*/ 2147483647 w 11356"/>
                  <a:gd name="T15" fmla="*/ 2147483647 h 3257"/>
                  <a:gd name="T16" fmla="*/ 2147483647 w 11356"/>
                  <a:gd name="T17" fmla="*/ 2147483647 h 3257"/>
                  <a:gd name="T18" fmla="*/ 2147483647 w 11356"/>
                  <a:gd name="T19" fmla="*/ 2147483647 h 3257"/>
                  <a:gd name="T20" fmla="*/ 2147483647 w 11356"/>
                  <a:gd name="T21" fmla="*/ 0 h 3257"/>
                  <a:gd name="T22" fmla="*/ 2147483647 w 11356"/>
                  <a:gd name="T23" fmla="*/ 2147483647 h 3257"/>
                  <a:gd name="T24" fmla="*/ 2147483647 w 11356"/>
                  <a:gd name="T25" fmla="*/ 2147483647 h 3257"/>
                  <a:gd name="T26" fmla="*/ 2147483647 w 11356"/>
                  <a:gd name="T27" fmla="*/ 2147483647 h 3257"/>
                  <a:gd name="T28" fmla="*/ 2147483647 w 11356"/>
                  <a:gd name="T29" fmla="*/ 2147483647 h 3257"/>
                  <a:gd name="T30" fmla="*/ 0 w 11356"/>
                  <a:gd name="T31" fmla="*/ 2147483647 h 32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356"/>
                  <a:gd name="T49" fmla="*/ 0 h 3257"/>
                  <a:gd name="T50" fmla="*/ 11356 w 11356"/>
                  <a:gd name="T51" fmla="*/ 3257 h 32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356" h="3257">
                    <a:moveTo>
                      <a:pt x="0" y="3257"/>
                    </a:moveTo>
                    <a:lnTo>
                      <a:pt x="2235" y="3257"/>
                    </a:lnTo>
                    <a:lnTo>
                      <a:pt x="4530" y="3227"/>
                    </a:lnTo>
                    <a:lnTo>
                      <a:pt x="6810" y="2957"/>
                    </a:lnTo>
                    <a:lnTo>
                      <a:pt x="9120" y="2512"/>
                    </a:lnTo>
                    <a:lnTo>
                      <a:pt x="11335" y="1877"/>
                    </a:lnTo>
                    <a:cubicBezTo>
                      <a:pt x="11342" y="1752"/>
                      <a:pt x="11348" y="1627"/>
                      <a:pt x="11355" y="1502"/>
                    </a:cubicBezTo>
                    <a:cubicBezTo>
                      <a:pt x="11354" y="1492"/>
                      <a:pt x="11353" y="1908"/>
                      <a:pt x="11352" y="1898"/>
                    </a:cubicBezTo>
                    <a:lnTo>
                      <a:pt x="11352" y="1348"/>
                    </a:lnTo>
                    <a:cubicBezTo>
                      <a:pt x="11352" y="1070"/>
                      <a:pt x="11356" y="540"/>
                      <a:pt x="11355" y="227"/>
                    </a:cubicBezTo>
                    <a:cubicBezTo>
                      <a:pt x="11352" y="222"/>
                      <a:pt x="11350" y="5"/>
                      <a:pt x="11347" y="0"/>
                    </a:cubicBezTo>
                    <a:lnTo>
                      <a:pt x="9120" y="1068"/>
                    </a:lnTo>
                    <a:lnTo>
                      <a:pt x="6795" y="2192"/>
                    </a:lnTo>
                    <a:lnTo>
                      <a:pt x="4515" y="2762"/>
                    </a:lnTo>
                    <a:lnTo>
                      <a:pt x="2235" y="3047"/>
                    </a:lnTo>
                    <a:lnTo>
                      <a:pt x="0" y="3257"/>
                    </a:lnTo>
                    <a:close/>
                  </a:path>
                </a:pathLst>
              </a:custGeom>
              <a:solidFill>
                <a:srgbClr val="3366FF">
                  <a:alpha val="30196"/>
                </a:srgbClr>
              </a:solidFill>
              <a:ln w="25400">
                <a:solidFill>
                  <a:srgbClr val="3366FF"/>
                </a:solidFill>
                <a:round/>
                <a:headEnd/>
                <a:tailEnd/>
              </a:ln>
            </p:spPr>
            <p:txBody>
              <a:bodyPr/>
              <a:lstStyle/>
              <a:p>
                <a:endParaRPr lang="en-US">
                  <a:solidFill>
                    <a:prstClr val="black"/>
                  </a:solidFill>
                </a:endParaRPr>
              </a:p>
            </p:txBody>
          </p:sp>
        </p:grpSp>
        <p:sp>
          <p:nvSpPr>
            <p:cNvPr id="87" name="Ellipse 86"/>
            <p:cNvSpPr/>
            <p:nvPr/>
          </p:nvSpPr>
          <p:spPr>
            <a:xfrm>
              <a:off x="4566747" y="6408173"/>
              <a:ext cx="145557" cy="142881"/>
            </a:xfrm>
            <a:prstGeom prst="ellipse">
              <a:avLst/>
            </a:prstGeom>
            <a:solidFill>
              <a:srgbClr val="2A39C6"/>
            </a:solidFill>
            <a:ln>
              <a:solidFill>
                <a:srgbClr val="2A39C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solidFill>
                  <a:srgbClr val="FFFFFF"/>
                </a:solidFill>
              </a:endParaRPr>
            </a:p>
          </p:txBody>
        </p:sp>
      </p:grpSp>
      <p:pic>
        <p:nvPicPr>
          <p:cNvPr id="92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14301"/>
            <a:ext cx="1905000"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3"/>
          <p:cNvSpPr txBox="1"/>
          <p:nvPr/>
        </p:nvSpPr>
        <p:spPr>
          <a:xfrm>
            <a:off x="624697" y="2655481"/>
            <a:ext cx="4534271" cy="738664"/>
          </a:xfrm>
          <a:prstGeom prst="rect">
            <a:avLst/>
          </a:prstGeom>
          <a:solidFill>
            <a:schemeClr val="accent1">
              <a:alpha val="61000"/>
            </a:schemeClr>
          </a:solidFill>
        </p:spPr>
        <p:txBody>
          <a:bodyPr wrap="square" rtlCol="0">
            <a:spAutoFit/>
          </a:bodyPr>
          <a:lstStyle/>
          <a:p>
            <a:r>
              <a:rPr lang="de-CH" b="1" dirty="0" smtClean="0">
                <a:solidFill>
                  <a:prstClr val="black"/>
                </a:solidFill>
              </a:rPr>
              <a:t>Ohne </a:t>
            </a:r>
            <a:r>
              <a:rPr lang="de-CH" b="1" dirty="0" err="1" smtClean="0">
                <a:solidFill>
                  <a:prstClr val="black"/>
                </a:solidFill>
              </a:rPr>
              <a:t>disruptiven</a:t>
            </a:r>
            <a:r>
              <a:rPr lang="de-CH" b="1" dirty="0" smtClean="0">
                <a:solidFill>
                  <a:prstClr val="black"/>
                </a:solidFill>
              </a:rPr>
              <a:t> massiven Markteingriff </a:t>
            </a:r>
            <a:endParaRPr lang="de-CH" sz="1400" b="1" dirty="0" smtClean="0">
              <a:solidFill>
                <a:prstClr val="black"/>
              </a:solidFill>
            </a:endParaRPr>
          </a:p>
          <a:p>
            <a:r>
              <a:rPr lang="de-CH" b="1" dirty="0" smtClean="0">
                <a:solidFill>
                  <a:prstClr val="black"/>
                </a:solidFill>
              </a:rPr>
              <a:t>wird es so langsam </a:t>
            </a:r>
            <a:r>
              <a:rPr lang="de-CH" sz="1200" b="1" dirty="0" smtClean="0">
                <a:solidFill>
                  <a:prstClr val="black"/>
                </a:solidFill>
              </a:rPr>
              <a:t>oder noch langsamer</a:t>
            </a:r>
            <a:r>
              <a:rPr lang="de-CH" sz="2400" b="1" dirty="0" smtClean="0">
                <a:solidFill>
                  <a:prstClr val="black"/>
                </a:solidFill>
              </a:rPr>
              <a:t> </a:t>
            </a:r>
            <a:r>
              <a:rPr lang="de-CH" b="1" dirty="0" smtClean="0">
                <a:solidFill>
                  <a:prstClr val="black"/>
                </a:solidFill>
              </a:rPr>
              <a:t>verlaufen !</a:t>
            </a:r>
          </a:p>
        </p:txBody>
      </p:sp>
    </p:spTree>
    <p:extLst>
      <p:ext uri="{BB962C8B-B14F-4D97-AF65-F5344CB8AC3E}">
        <p14:creationId xmlns:p14="http://schemas.microsoft.com/office/powerpoint/2010/main" val="2618787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blinds(horizontal)">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blinds(horizontal)">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298" y="1083170"/>
            <a:ext cx="7560840" cy="2075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198969" y="644592"/>
            <a:ext cx="8621503" cy="253916"/>
          </a:xfrm>
          <a:prstGeom prst="rect">
            <a:avLst/>
          </a:prstGeom>
          <a:noFill/>
        </p:spPr>
        <p:txBody>
          <a:bodyPr wrap="square" rtlCol="0">
            <a:spAutoFit/>
          </a:bodyPr>
          <a:lstStyle/>
          <a:p>
            <a:r>
              <a:rPr lang="de-CH" sz="1050" b="1" dirty="0" smtClean="0">
                <a:solidFill>
                  <a:srgbClr val="FF0000"/>
                </a:solidFill>
              </a:rPr>
              <a:t>VERTRAULICH-INTERN ! Auszüge von bisherigen Gruppeninternen Arbeiten </a:t>
            </a:r>
            <a:r>
              <a:rPr lang="de-CH" sz="1050" b="1" dirty="0">
                <a:solidFill>
                  <a:srgbClr val="FF0000"/>
                </a:solidFill>
              </a:rPr>
              <a:t>+</a:t>
            </a:r>
            <a:r>
              <a:rPr lang="de-CH" sz="1050" b="1" dirty="0" smtClean="0">
                <a:solidFill>
                  <a:srgbClr val="FF0000"/>
                </a:solidFill>
              </a:rPr>
              <a:t>Plenum. MRU-SEP 13 .</a:t>
            </a:r>
            <a:endParaRPr lang="de-CH" sz="1050" b="1" dirty="0">
              <a:solidFill>
                <a:srgbClr val="FF0000"/>
              </a:solidFill>
            </a:endParaRPr>
          </a:p>
        </p:txBody>
      </p:sp>
      <p:pic>
        <p:nvPicPr>
          <p:cNvPr id="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14301"/>
            <a:ext cx="1905000"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p:nvPr/>
        </p:nvSpPr>
        <p:spPr>
          <a:xfrm>
            <a:off x="228312" y="3367607"/>
            <a:ext cx="8664167" cy="1077218"/>
          </a:xfrm>
          <a:prstGeom prst="rect">
            <a:avLst/>
          </a:prstGeom>
          <a:noFill/>
        </p:spPr>
        <p:txBody>
          <a:bodyPr wrap="square" rtlCol="0">
            <a:spAutoFit/>
          </a:bodyPr>
          <a:lstStyle/>
          <a:p>
            <a:r>
              <a:rPr lang="de-CH" b="1" dirty="0" smtClean="0"/>
              <a:t>Initiative</a:t>
            </a:r>
            <a:r>
              <a:rPr lang="de-CH" sz="1400" b="1" dirty="0" smtClean="0"/>
              <a:t>:   </a:t>
            </a:r>
            <a:r>
              <a:rPr lang="de-CH" sz="1400" dirty="0" smtClean="0"/>
              <a:t>(nach 1.Impuls BAKOM) VSP  dann VSP –SRG  dann BAKOM </a:t>
            </a:r>
            <a:r>
              <a:rPr lang="de-CH" sz="1400" dirty="0"/>
              <a:t>E</a:t>
            </a:r>
            <a:r>
              <a:rPr lang="de-CH" sz="1400" dirty="0" smtClean="0"/>
              <a:t>inbezug , dann Start ,jetzt administrative</a:t>
            </a:r>
          </a:p>
          <a:p>
            <a:r>
              <a:rPr lang="de-CH" sz="1400" dirty="0"/>
              <a:t> </a:t>
            </a:r>
            <a:r>
              <a:rPr lang="de-CH" sz="1400" dirty="0" smtClean="0"/>
              <a:t>                         «Leitung» beim  BAKOM , </a:t>
            </a:r>
          </a:p>
          <a:p>
            <a:endParaRPr lang="de-CH" sz="1400" dirty="0"/>
          </a:p>
          <a:p>
            <a:r>
              <a:rPr lang="de-CH" b="1" dirty="0" smtClean="0"/>
              <a:t>Einsicht:    Wir brauchen einen «Branchenplan»</a:t>
            </a:r>
            <a:endParaRPr lang="de-CH" b="1" dirty="0"/>
          </a:p>
        </p:txBody>
      </p:sp>
    </p:spTree>
    <p:extLst>
      <p:ext uri="{BB962C8B-B14F-4D97-AF65-F5344CB8AC3E}">
        <p14:creationId xmlns:p14="http://schemas.microsoft.com/office/powerpoint/2010/main" val="2795237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2800" b="1" i="1" dirty="0"/>
              <a:t>Auftrag UG Regulierung </a:t>
            </a:r>
            <a:endParaRPr lang="de-CH" sz="2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59582"/>
            <a:ext cx="8784976"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14301"/>
            <a:ext cx="1905000"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9391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2980" y="1851670"/>
            <a:ext cx="8346843"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el 4"/>
          <p:cNvSpPr>
            <a:spLocks noGrp="1"/>
          </p:cNvSpPr>
          <p:nvPr>
            <p:ph type="title"/>
          </p:nvPr>
        </p:nvSpPr>
        <p:spPr>
          <a:xfrm>
            <a:off x="2633007" y="249883"/>
            <a:ext cx="3877985" cy="769441"/>
          </a:xfrm>
          <a:prstGeom prst="rect">
            <a:avLst/>
          </a:prstGeom>
        </p:spPr>
        <p:txBody>
          <a:bodyPr wrap="none">
            <a:spAutoFit/>
          </a:bodyPr>
          <a:lstStyle/>
          <a:p>
            <a:r>
              <a:rPr lang="de-CH" sz="2800" b="1" i="1" dirty="0"/>
              <a:t>Auftrag UG Technik </a:t>
            </a:r>
            <a:r>
              <a:rPr lang="de-CH" dirty="0"/>
              <a:t>	</a:t>
            </a:r>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14301"/>
            <a:ext cx="1905000"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41816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843558"/>
            <a:ext cx="8740080" cy="4186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el 4"/>
          <p:cNvSpPr>
            <a:spLocks noGrp="1"/>
          </p:cNvSpPr>
          <p:nvPr>
            <p:ph type="title"/>
          </p:nvPr>
        </p:nvSpPr>
        <p:spPr>
          <a:xfrm>
            <a:off x="251520" y="114301"/>
            <a:ext cx="6552728" cy="523220"/>
          </a:xfrm>
          <a:prstGeom prst="rect">
            <a:avLst/>
          </a:prstGeom>
        </p:spPr>
        <p:txBody>
          <a:bodyPr wrap="square">
            <a:spAutoFit/>
          </a:bodyPr>
          <a:lstStyle/>
          <a:p>
            <a:r>
              <a:rPr lang="de-CH" sz="2800" b="1" i="1" dirty="0"/>
              <a:t>Auftrag UG Kommunikation/Markt </a:t>
            </a:r>
            <a:endParaRPr lang="de-CH" sz="2800" dirty="0"/>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14301"/>
            <a:ext cx="1905000"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1072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277539"/>
          </a:xfrm>
        </p:spPr>
        <p:txBody>
          <a:bodyPr>
            <a:normAutofit fontScale="90000"/>
          </a:bodyPr>
          <a:lstStyle/>
          <a:p>
            <a:pPr algn="l"/>
            <a:r>
              <a:rPr lang="de-CH" sz="2000" b="1" dirty="0" smtClean="0"/>
              <a:t>Zusammensetzung des Plenums und der Arbeitsgruppen , </a:t>
            </a:r>
            <a:r>
              <a:rPr lang="de-CH" sz="1600" b="1" dirty="0" smtClean="0"/>
              <a:t>Stand Juli 13</a:t>
            </a:r>
            <a:endParaRPr lang="de-CH" sz="16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064" y="3219822"/>
            <a:ext cx="4846024" cy="876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064" y="703834"/>
            <a:ext cx="6894966"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493" y="4439348"/>
            <a:ext cx="6798402"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518064" y="421291"/>
            <a:ext cx="928459" cy="338554"/>
          </a:xfrm>
          <a:prstGeom prst="rect">
            <a:avLst/>
          </a:prstGeom>
          <a:noFill/>
        </p:spPr>
        <p:txBody>
          <a:bodyPr wrap="none" rtlCol="0">
            <a:spAutoFit/>
          </a:bodyPr>
          <a:lstStyle/>
          <a:p>
            <a:r>
              <a:rPr lang="de-CH" sz="1600" b="1" dirty="0" smtClean="0"/>
              <a:t>PLENUM</a:t>
            </a:r>
            <a:endParaRPr lang="de-CH" sz="1600" b="1" dirty="0"/>
          </a:p>
        </p:txBody>
      </p:sp>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394" y="2017390"/>
            <a:ext cx="35433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525336" y="1736870"/>
            <a:ext cx="3103720" cy="369332"/>
          </a:xfrm>
          <a:prstGeom prst="rect">
            <a:avLst/>
          </a:prstGeom>
          <a:noFill/>
        </p:spPr>
        <p:txBody>
          <a:bodyPr wrap="square" rtlCol="0">
            <a:spAutoFit/>
          </a:bodyPr>
          <a:lstStyle/>
          <a:p>
            <a:r>
              <a:rPr lang="de-CH" b="1" dirty="0" smtClean="0"/>
              <a:t>Gruppe Regulierung</a:t>
            </a:r>
            <a:endParaRPr lang="de-CH" b="1" dirty="0"/>
          </a:p>
        </p:txBody>
      </p:sp>
      <p:sp>
        <p:nvSpPr>
          <p:cNvPr id="13" name="Textfeld 12"/>
          <p:cNvSpPr txBox="1"/>
          <p:nvPr/>
        </p:nvSpPr>
        <p:spPr>
          <a:xfrm>
            <a:off x="567507" y="2911580"/>
            <a:ext cx="3103720" cy="369332"/>
          </a:xfrm>
          <a:prstGeom prst="rect">
            <a:avLst/>
          </a:prstGeom>
          <a:noFill/>
        </p:spPr>
        <p:txBody>
          <a:bodyPr wrap="square" rtlCol="0">
            <a:spAutoFit/>
          </a:bodyPr>
          <a:lstStyle/>
          <a:p>
            <a:r>
              <a:rPr lang="de-CH" b="1" dirty="0" smtClean="0"/>
              <a:t>Gruppe Markt</a:t>
            </a:r>
            <a:endParaRPr lang="de-CH" b="1" dirty="0"/>
          </a:p>
        </p:txBody>
      </p:sp>
      <p:sp>
        <p:nvSpPr>
          <p:cNvPr id="14" name="Textfeld 13"/>
          <p:cNvSpPr txBox="1"/>
          <p:nvPr/>
        </p:nvSpPr>
        <p:spPr>
          <a:xfrm>
            <a:off x="556973" y="4070016"/>
            <a:ext cx="3103720" cy="369332"/>
          </a:xfrm>
          <a:prstGeom prst="rect">
            <a:avLst/>
          </a:prstGeom>
          <a:noFill/>
        </p:spPr>
        <p:txBody>
          <a:bodyPr wrap="square" rtlCol="0">
            <a:spAutoFit/>
          </a:bodyPr>
          <a:lstStyle/>
          <a:p>
            <a:r>
              <a:rPr lang="de-CH" b="1" dirty="0" smtClean="0"/>
              <a:t>Gruppe  Technik </a:t>
            </a:r>
            <a:endParaRPr lang="de-CH" b="1" dirty="0"/>
          </a:p>
        </p:txBody>
      </p:sp>
      <p:sp>
        <p:nvSpPr>
          <p:cNvPr id="6" name="Textfeld 5"/>
          <p:cNvSpPr txBox="1"/>
          <p:nvPr/>
        </p:nvSpPr>
        <p:spPr>
          <a:xfrm>
            <a:off x="6044878" y="2758157"/>
            <a:ext cx="2736304" cy="861774"/>
          </a:xfrm>
          <a:prstGeom prst="rect">
            <a:avLst/>
          </a:prstGeom>
          <a:noFill/>
        </p:spPr>
        <p:txBody>
          <a:bodyPr wrap="square" rtlCol="0">
            <a:spAutoFit/>
          </a:bodyPr>
          <a:lstStyle/>
          <a:p>
            <a:r>
              <a:rPr lang="de-CH" sz="1600" b="1" dirty="0" smtClean="0"/>
              <a:t>Personelle Ergänzungen </a:t>
            </a:r>
            <a:r>
              <a:rPr lang="de-CH" sz="1600" b="1" dirty="0"/>
              <a:t>und </a:t>
            </a:r>
            <a:r>
              <a:rPr lang="de-CH" sz="1600" b="1" dirty="0" err="1"/>
              <a:t>Beizug</a:t>
            </a:r>
            <a:r>
              <a:rPr lang="de-CH" sz="1600" b="1" dirty="0"/>
              <a:t> externer Spezialisten </a:t>
            </a:r>
            <a:r>
              <a:rPr lang="de-CH" sz="1600" b="1" dirty="0" smtClean="0"/>
              <a:t>möglich </a:t>
            </a:r>
            <a:r>
              <a:rPr lang="de-CH" sz="1400" dirty="0" smtClean="0"/>
              <a:t>(</a:t>
            </a:r>
            <a:r>
              <a:rPr lang="de-CH" sz="1400" dirty="0" err="1" smtClean="0"/>
              <a:t>zB</a:t>
            </a:r>
            <a:r>
              <a:rPr lang="de-CH" sz="1400" dirty="0" smtClean="0"/>
              <a:t>. BS bei Markt) </a:t>
            </a:r>
            <a:r>
              <a:rPr lang="de-CH" dirty="0" smtClean="0"/>
              <a:t>, </a:t>
            </a:r>
            <a:endParaRPr lang="de-CH" dirty="0"/>
          </a:p>
        </p:txBody>
      </p:sp>
      <p:pic>
        <p:nvPicPr>
          <p:cNvPr id="1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114301"/>
            <a:ext cx="1905000"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8111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 y="0"/>
            <a:ext cx="6875603" cy="3332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eck 3"/>
          <p:cNvSpPr/>
          <p:nvPr/>
        </p:nvSpPr>
        <p:spPr>
          <a:xfrm>
            <a:off x="5887137" y="1851670"/>
            <a:ext cx="2688493" cy="369332"/>
          </a:xfrm>
          <a:prstGeom prst="rect">
            <a:avLst/>
          </a:prstGeom>
        </p:spPr>
        <p:txBody>
          <a:bodyPr wrap="none">
            <a:spAutoFit/>
          </a:bodyPr>
          <a:lstStyle/>
          <a:p>
            <a:r>
              <a:rPr lang="en-US" b="1" i="1" dirty="0" err="1"/>
              <a:t>Ablauf</a:t>
            </a:r>
            <a:r>
              <a:rPr lang="en-US" b="1" i="1" dirty="0"/>
              <a:t> </a:t>
            </a:r>
            <a:r>
              <a:rPr lang="en-US" b="1" i="1" dirty="0" err="1"/>
              <a:t>Migrationsprozess</a:t>
            </a:r>
            <a:r>
              <a:rPr lang="en-US" b="1" i="1" dirty="0"/>
              <a:t> </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40" y="3332480"/>
            <a:ext cx="5617087" cy="1768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3418" y="3797023"/>
            <a:ext cx="3497093"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eck 6"/>
          <p:cNvSpPr/>
          <p:nvPr/>
        </p:nvSpPr>
        <p:spPr>
          <a:xfrm>
            <a:off x="5918724" y="3427691"/>
            <a:ext cx="3160417" cy="369332"/>
          </a:xfrm>
          <a:prstGeom prst="rect">
            <a:avLst/>
          </a:prstGeom>
        </p:spPr>
        <p:txBody>
          <a:bodyPr wrap="none">
            <a:spAutoFit/>
          </a:bodyPr>
          <a:lstStyle/>
          <a:p>
            <a:r>
              <a:rPr lang="en-US" b="1" i="1" dirty="0" err="1"/>
              <a:t>Transparente</a:t>
            </a:r>
            <a:r>
              <a:rPr lang="en-US" b="1" i="1" dirty="0"/>
              <a:t> </a:t>
            </a:r>
            <a:r>
              <a:rPr lang="en-US" b="1" i="1" dirty="0" err="1"/>
              <a:t>Entscheidfindung</a:t>
            </a:r>
            <a:endParaRPr lang="en-US" dirty="0"/>
          </a:p>
        </p:txBody>
      </p:sp>
      <p:pic>
        <p:nvPicPr>
          <p:cNvPr id="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114301"/>
            <a:ext cx="1905000"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017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2144</Words>
  <Application>Microsoft Office PowerPoint</Application>
  <PresentationFormat>Bildschirmpräsentation (16:9)</PresentationFormat>
  <Paragraphs>263</Paragraphs>
  <Slides>26</Slides>
  <Notes>1</Notes>
  <HiddenSlides>0</HiddenSlides>
  <MMClips>0</MMClips>
  <ScaleCrop>false</ScaleCrop>
  <HeadingPairs>
    <vt:vector size="4" baseType="variant">
      <vt:variant>
        <vt:lpstr>Design</vt:lpstr>
      </vt:variant>
      <vt:variant>
        <vt:i4>1</vt:i4>
      </vt:variant>
      <vt:variant>
        <vt:lpstr>Folientitel</vt:lpstr>
      </vt:variant>
      <vt:variant>
        <vt:i4>26</vt:i4>
      </vt:variant>
    </vt:vector>
  </HeadingPairs>
  <TitlesOfParts>
    <vt:vector size="27" baseType="lpstr">
      <vt:lpstr>Larissa-Design</vt:lpstr>
      <vt:lpstr>DigiMig und Verbreitungsupdate</vt:lpstr>
      <vt:lpstr>DigiMig - Motivation</vt:lpstr>
      <vt:lpstr>PowerPoint-Präsentation</vt:lpstr>
      <vt:lpstr>PowerPoint-Präsentation</vt:lpstr>
      <vt:lpstr>Auftrag UG Regulierung </vt:lpstr>
      <vt:lpstr>Auftrag UG Technik  </vt:lpstr>
      <vt:lpstr>Auftrag UG Kommunikation/Markt </vt:lpstr>
      <vt:lpstr>Zusammensetzung des Plenums und der Arbeitsgruppen , Stand Juli 13</vt:lpstr>
      <vt:lpstr>PowerPoint-Präsentation</vt:lpstr>
      <vt:lpstr>VSP DigiMig-Rahmen-»Wunschvorgaben» an DigiMig</vt:lpstr>
      <vt:lpstr>PowerPoint-Präsentation</vt:lpstr>
      <vt:lpstr>PowerPoint-Präsentation</vt:lpstr>
      <vt:lpstr>PowerPoint-Präsentation</vt:lpstr>
      <vt:lpstr>                 Zum aktuellen DAB+ «Anbieter Gestürm»</vt:lpstr>
      <vt:lpstr>DAB+ CH</vt:lpstr>
      <vt:lpstr>Radio Digitalisierung Global</vt:lpstr>
      <vt:lpstr>PowerPoint-Präsentation</vt:lpstr>
      <vt:lpstr>PowerPoint-Präsentation</vt:lpstr>
      <vt:lpstr>PowerPoint-Präsentation</vt:lpstr>
      <vt:lpstr>Radio Allgemein </vt:lpstr>
      <vt:lpstr>Digital UKW</vt:lpstr>
      <vt:lpstr>Analog-UKW</vt:lpstr>
      <vt:lpstr>IP-Radio (Auto und Indoor) </vt:lpstr>
      <vt:lpstr>„Digital“- Radio im KabelTV Angebot: </vt:lpstr>
      <vt:lpstr>Satelliten Radio in Europa</vt:lpstr>
      <vt:lpstr>Danke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admin</dc:creator>
  <cp:lastModifiedBy>admin</cp:lastModifiedBy>
  <cp:revision>56</cp:revision>
  <cp:lastPrinted>2013-09-18T07:53:47Z</cp:lastPrinted>
  <dcterms:created xsi:type="dcterms:W3CDTF">2013-08-18T09:07:20Z</dcterms:created>
  <dcterms:modified xsi:type="dcterms:W3CDTF">2013-09-19T09:51:27Z</dcterms:modified>
</cp:coreProperties>
</file>